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3" r:id="rId3"/>
    <p:sldId id="262" r:id="rId4"/>
    <p:sldId id="264" r:id="rId5"/>
    <p:sldId id="265" r:id="rId6"/>
    <p:sldId id="266" r:id="rId7"/>
    <p:sldId id="267" r:id="rId8"/>
    <p:sldId id="268" r:id="rId9"/>
    <p:sldId id="275" r:id="rId10"/>
    <p:sldId id="269" r:id="rId11"/>
    <p:sldId id="274" r:id="rId12"/>
    <p:sldId id="272" r:id="rId13"/>
    <p:sldId id="27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017"/>
    <a:srgbClr val="FFFFFF"/>
    <a:srgbClr val="F5127D"/>
    <a:srgbClr val="C02A68"/>
    <a:srgbClr val="F0D9FF"/>
    <a:srgbClr val="FFDECC"/>
    <a:srgbClr val="14949C"/>
    <a:srgbClr val="4F1485"/>
    <a:srgbClr val="40A100"/>
    <a:srgbClr val="D6F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A0034-D71E-4839-90CC-3DD9E986C581}" v="19" dt="2025-11-19T10:40:29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58" d="100"/>
          <a:sy n="58" d="100"/>
        </p:scale>
        <p:origin x="91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4F969-580F-4F75-A8E7-284341C1DDB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E3746-BD08-4402-8047-7844A83AA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7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E3746-BD08-4402-8047-7844A83AA62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12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E3746-BD08-4402-8047-7844A83AA62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5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D9A4C0-571E-25E1-16E2-6FB4B7969D5B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F0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84C7D-33E6-BCCD-3F34-5B15B6778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DB782-E484-DF08-7336-E8AC37445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71016-EB61-CC5E-8A4D-6A59ECE3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27918-3C0B-D2E6-58F8-2F8CD5F6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C600-3ACA-8D9E-D8EF-6969AA04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DFB4190-E07E-A87F-676E-9F794047A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7083" y="6297586"/>
            <a:ext cx="872736" cy="3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5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117231-BEE9-38CC-124D-E657F55B2A3E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F0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58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117231-BEE9-38CC-124D-E657F55B2A3E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F0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048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117231-BEE9-38CC-124D-E657F55B2A3E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D4FC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8CE1A-E558-79EC-94A5-6A990EA79A25}"/>
              </a:ext>
            </a:extLst>
          </p:cNvPr>
          <p:cNvSpPr txBox="1"/>
          <p:nvPr userDrawn="1"/>
        </p:nvSpPr>
        <p:spPr>
          <a:xfrm>
            <a:off x="694944" y="969264"/>
            <a:ext cx="6080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14949C"/>
                </a:solidFill>
                <a:latin typeface="Lexend Medium" pitchFamily="2" charset="0"/>
              </a:rPr>
              <a:t>Title here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F3056-B158-E033-567C-4E22D56414A6}"/>
              </a:ext>
            </a:extLst>
          </p:cNvPr>
          <p:cNvSpPr txBox="1"/>
          <p:nvPr userDrawn="1"/>
        </p:nvSpPr>
        <p:spPr>
          <a:xfrm>
            <a:off x="694943" y="2751270"/>
            <a:ext cx="32025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14949C"/>
                </a:solidFill>
                <a:latin typeface="Lexend Light" pitchFamily="2" charset="0"/>
              </a:rPr>
              <a:t>Subtitle here</a:t>
            </a:r>
          </a:p>
          <a:p>
            <a:endParaRPr lang="en-GB" sz="2400" b="0" dirty="0">
              <a:solidFill>
                <a:srgbClr val="14949C"/>
              </a:solidFill>
              <a:latin typeface="Lexend Light" pitchFamily="2" charset="0"/>
            </a:endParaRPr>
          </a:p>
          <a:p>
            <a:pPr marL="285750" indent="-285750">
              <a:buClr>
                <a:srgbClr val="4F1485"/>
              </a:buClr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14949C"/>
                </a:solidFill>
                <a:latin typeface="Lexend Light" pitchFamily="2" charset="0"/>
              </a:rPr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378387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117231-BEE9-38CC-124D-E657F55B2A3E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FFDE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960F8-C2E4-4E7B-BFBD-7E2DB30BAF3E}"/>
              </a:ext>
            </a:extLst>
          </p:cNvPr>
          <p:cNvSpPr txBox="1"/>
          <p:nvPr userDrawn="1"/>
        </p:nvSpPr>
        <p:spPr>
          <a:xfrm>
            <a:off x="694944" y="969264"/>
            <a:ext cx="6080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04017"/>
                </a:solidFill>
                <a:latin typeface="Lexend Medium" pitchFamily="2" charset="0"/>
              </a:rPr>
              <a:t>Title here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75CEA-005C-81F4-140B-5A9D00C96043}"/>
              </a:ext>
            </a:extLst>
          </p:cNvPr>
          <p:cNvSpPr txBox="1"/>
          <p:nvPr userDrawn="1"/>
        </p:nvSpPr>
        <p:spPr>
          <a:xfrm>
            <a:off x="694943" y="2751270"/>
            <a:ext cx="32025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F04017"/>
                </a:solidFill>
                <a:latin typeface="Lexend Light" pitchFamily="2" charset="0"/>
              </a:rPr>
              <a:t>Subtitle here</a:t>
            </a:r>
          </a:p>
          <a:p>
            <a:endParaRPr lang="en-GB" sz="2400" b="0" dirty="0">
              <a:solidFill>
                <a:srgbClr val="F04017"/>
              </a:solidFill>
              <a:latin typeface="Lexend Light" pitchFamily="2" charset="0"/>
            </a:endParaRPr>
          </a:p>
          <a:p>
            <a:pPr marL="285750" indent="-285750">
              <a:buClr>
                <a:srgbClr val="4F1485"/>
              </a:buClr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F04017"/>
                </a:solidFill>
                <a:latin typeface="Lexend Light" pitchFamily="2" charset="0"/>
              </a:rPr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209892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117231-BEE9-38CC-124D-E657F55B2A3E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D6F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45A76-5A54-5453-1237-CE43370AA39B}"/>
              </a:ext>
            </a:extLst>
          </p:cNvPr>
          <p:cNvSpPr txBox="1"/>
          <p:nvPr userDrawn="1"/>
        </p:nvSpPr>
        <p:spPr>
          <a:xfrm>
            <a:off x="694944" y="969264"/>
            <a:ext cx="6080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0A100"/>
                </a:solidFill>
                <a:latin typeface="Lexend Medium" pitchFamily="2" charset="0"/>
              </a:rPr>
              <a:t>Title here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E3437-AFBC-B7F3-84B7-393185788FE6}"/>
              </a:ext>
            </a:extLst>
          </p:cNvPr>
          <p:cNvSpPr txBox="1"/>
          <p:nvPr userDrawn="1"/>
        </p:nvSpPr>
        <p:spPr>
          <a:xfrm>
            <a:off x="694943" y="2751270"/>
            <a:ext cx="32025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40A100"/>
                </a:solidFill>
                <a:latin typeface="Lexend Light" pitchFamily="2" charset="0"/>
              </a:rPr>
              <a:t>Subtitle here</a:t>
            </a:r>
          </a:p>
          <a:p>
            <a:endParaRPr lang="en-GB" sz="2400" b="0" dirty="0">
              <a:solidFill>
                <a:srgbClr val="40A100"/>
              </a:solidFill>
              <a:latin typeface="Lexend Light" pitchFamily="2" charset="0"/>
            </a:endParaRPr>
          </a:p>
          <a:p>
            <a:pPr marL="285750" indent="-285750">
              <a:buClr>
                <a:srgbClr val="4F1485"/>
              </a:buClr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40A100"/>
                </a:solidFill>
                <a:latin typeface="Lexend Light" pitchFamily="2" charset="0"/>
              </a:rPr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3115854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6CB1-80C4-00BF-1C77-34803669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6B1AC-7A33-8C71-91E3-EECA9D4E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7D424-6193-B8D7-79C5-DF15347C3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3998F-3C96-7E78-CCA0-5794546FB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88B18-13DB-8E88-F3D0-4C82D519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B1CE0-E39B-3FE9-4DA5-80DAF1FE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43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077D-322D-6963-254C-55CBB16B6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01E44-2E37-C9F7-37AA-A1DB75D04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0A5E1-1D13-5B1A-22DF-7E409097A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C0B06-E616-169A-1E4B-A5D0D62C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147AF-5545-E70B-D738-8FD6D5FE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BFE7F-BCCA-EF64-3AAA-B16C8564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04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4673-2064-45AE-B8F4-D9AD26E0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98158-7E18-1067-90A0-ED0232F91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F2793-0416-20C6-CDD3-1677C02F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53AAC-2351-2227-7399-74BE19C7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6A963-82E0-1AF1-7145-01161C94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098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4D4866-5909-52BB-E771-4A18239C0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5924F-301F-9F2B-B131-3DFF0AAE1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7657-AE23-1F75-C287-98D2467D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11E3-4D3B-5078-22A8-87C5BEFF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E504-408B-851C-17DA-F9DA126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0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DB31-9F07-5969-F462-A6A70712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4878B-49A6-A6BA-B9EA-BB6B506A8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A6C9D-61B0-9323-5F34-1688727C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1C16D-244A-4E01-39EC-A1E13295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3563-8C7E-2C28-7CAD-0DC23EB7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1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72DA-05F9-C532-B7EB-DA13D3FE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CA1A1-1EA7-D1BF-E38E-1B0CC93AA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8EAB-560E-6B75-5095-49FDF6B3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23218-D387-ED45-19B5-C0E6BD60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AE4C8-768C-8F63-EA76-1E88B697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11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0373-7DE4-A66A-BD39-D7A98B1C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7AC41-63DF-E611-88DD-1A534F1D7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10F9D-7F34-2A6D-D980-2B2D5FB31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DE9C3-D420-5414-4FD6-DB4CD5F9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3AB7-363B-620A-310A-AE60BC3F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96C54-295D-4F50-09A5-BE14628D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59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9294-A9E8-0E07-D742-D7569997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74DC3-ED2B-FD9D-0134-DD49A72B2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3693C-6E5F-2D74-A984-1D7188B7C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BB78D-C2CD-F246-157E-EE528795F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36C98-3DEE-7E6D-290C-693ED3497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83ACF-41DC-F604-A486-AD09E081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638D8-EA76-AE68-AD5C-EE62C60E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00CE5-FDAD-0FBC-658A-0C89323C5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1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6962FA-3AF4-E341-4D11-6CEC95DE05C1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F0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A72B6-A804-164D-ADE7-8AF8B21F8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672" y="1331914"/>
            <a:ext cx="7693324" cy="1626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1485"/>
                </a:solidFill>
              </a:defRPr>
            </a:lvl1pPr>
          </a:lstStyle>
          <a:p>
            <a:r>
              <a:rPr lang="en-GB" sz="4400" b="1" dirty="0">
                <a:solidFill>
                  <a:srgbClr val="4F1485"/>
                </a:solidFill>
                <a:latin typeface="Lexend Medium" pitchFamily="2" charset="0"/>
              </a:rPr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735BD3-EE0E-347F-40DB-2D30951CA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4" y="3148642"/>
            <a:ext cx="5745851" cy="2493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1485"/>
                </a:solidFill>
                <a:latin typeface="Lexend Light" pitchFamily="2" charset="0"/>
              </a:defRPr>
            </a:lvl1pPr>
            <a:lvl2pPr>
              <a:defRPr>
                <a:solidFill>
                  <a:srgbClr val="4F1485"/>
                </a:solidFill>
                <a:latin typeface="Lexend Light" pitchFamily="2" charset="0"/>
              </a:defRPr>
            </a:lvl2pPr>
            <a:lvl3pPr>
              <a:defRPr>
                <a:solidFill>
                  <a:srgbClr val="4F1485"/>
                </a:solidFill>
                <a:latin typeface="Lexend Light" pitchFamily="2" charset="0"/>
              </a:defRPr>
            </a:lvl3pPr>
            <a:lvl4pPr>
              <a:defRPr>
                <a:solidFill>
                  <a:srgbClr val="4F1485"/>
                </a:solidFill>
                <a:latin typeface="Lexend Light" pitchFamily="2" charset="0"/>
              </a:defRPr>
            </a:lvl4pPr>
            <a:lvl5pPr>
              <a:defRPr>
                <a:solidFill>
                  <a:srgbClr val="4F1485"/>
                </a:solidFill>
                <a:latin typeface="Lexend Ligh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3546D7-CB20-64B7-A77A-05AB6C0A4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7083" y="6297586"/>
            <a:ext cx="872736" cy="3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2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6962FA-3AF4-E341-4D11-6CEC95DE05C1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D4FC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A72B6-A804-164D-ADE7-8AF8B21F8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672" y="1331914"/>
            <a:ext cx="7693324" cy="1626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949C"/>
                </a:solidFill>
              </a:defRPr>
            </a:lvl1pPr>
          </a:lstStyle>
          <a:p>
            <a:r>
              <a:rPr lang="en-GB" sz="4400" b="1" dirty="0">
                <a:solidFill>
                  <a:srgbClr val="4F1485"/>
                </a:solidFill>
                <a:latin typeface="Lexend Medium" pitchFamily="2" charset="0"/>
              </a:rPr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735BD3-EE0E-347F-40DB-2D30951CA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4" y="3148642"/>
            <a:ext cx="5745851" cy="2493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1485"/>
                </a:solidFill>
                <a:latin typeface="Lexend Light" pitchFamily="2" charset="0"/>
              </a:defRPr>
            </a:lvl1pPr>
            <a:lvl2pPr>
              <a:defRPr>
                <a:solidFill>
                  <a:srgbClr val="4F1485"/>
                </a:solidFill>
                <a:latin typeface="Lexend Light" pitchFamily="2" charset="0"/>
              </a:defRPr>
            </a:lvl2pPr>
            <a:lvl3pPr>
              <a:defRPr>
                <a:solidFill>
                  <a:srgbClr val="4F1485"/>
                </a:solidFill>
                <a:latin typeface="Lexend Light" pitchFamily="2" charset="0"/>
              </a:defRPr>
            </a:lvl3pPr>
            <a:lvl4pPr>
              <a:defRPr>
                <a:solidFill>
                  <a:srgbClr val="4F1485"/>
                </a:solidFill>
                <a:latin typeface="Lexend Light" pitchFamily="2" charset="0"/>
              </a:defRPr>
            </a:lvl4pPr>
            <a:lvl5pPr>
              <a:defRPr>
                <a:solidFill>
                  <a:srgbClr val="4F1485"/>
                </a:solidFill>
                <a:latin typeface="Lexend Ligh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FE6E91-AAFC-BBE2-9E43-1E95CFC63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7083" y="6297586"/>
            <a:ext cx="872736" cy="3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9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6962FA-3AF4-E341-4D11-6CEC95DE05C1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FFDE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A72B6-A804-164D-ADE7-8AF8B21F8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672" y="1331914"/>
            <a:ext cx="7693324" cy="1626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4017"/>
                </a:solidFill>
              </a:defRPr>
            </a:lvl1pPr>
          </a:lstStyle>
          <a:p>
            <a:r>
              <a:rPr lang="en-GB" sz="4400" b="1" dirty="0">
                <a:solidFill>
                  <a:srgbClr val="4F1485"/>
                </a:solidFill>
                <a:latin typeface="Lexend Medium" pitchFamily="2" charset="0"/>
              </a:rPr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735BD3-EE0E-347F-40DB-2D30951CA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4" y="3148642"/>
            <a:ext cx="5745851" cy="2493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1485"/>
                </a:solidFill>
                <a:latin typeface="Lexend Light" pitchFamily="2" charset="0"/>
              </a:defRPr>
            </a:lvl1pPr>
            <a:lvl2pPr>
              <a:defRPr>
                <a:solidFill>
                  <a:srgbClr val="4F1485"/>
                </a:solidFill>
                <a:latin typeface="Lexend Light" pitchFamily="2" charset="0"/>
              </a:defRPr>
            </a:lvl2pPr>
            <a:lvl3pPr>
              <a:defRPr>
                <a:solidFill>
                  <a:srgbClr val="4F1485"/>
                </a:solidFill>
                <a:latin typeface="Lexend Light" pitchFamily="2" charset="0"/>
              </a:defRPr>
            </a:lvl3pPr>
            <a:lvl4pPr>
              <a:defRPr>
                <a:solidFill>
                  <a:srgbClr val="4F1485"/>
                </a:solidFill>
                <a:latin typeface="Lexend Light" pitchFamily="2" charset="0"/>
              </a:defRPr>
            </a:lvl4pPr>
            <a:lvl5pPr>
              <a:defRPr>
                <a:solidFill>
                  <a:srgbClr val="4F1485"/>
                </a:solidFill>
                <a:latin typeface="Lexend Ligh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1BDD9A7-2312-780E-4237-304207745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7083" y="6297586"/>
            <a:ext cx="872736" cy="3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6962FA-3AF4-E341-4D11-6CEC95DE05C1}"/>
              </a:ext>
            </a:extLst>
          </p:cNvPr>
          <p:cNvSpPr/>
          <p:nvPr userDrawn="1"/>
        </p:nvSpPr>
        <p:spPr>
          <a:xfrm>
            <a:off x="0" y="0"/>
            <a:ext cx="12192000" cy="5888736"/>
          </a:xfrm>
          <a:prstGeom prst="rect">
            <a:avLst/>
          </a:prstGeom>
          <a:solidFill>
            <a:srgbClr val="D6F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A72B6-A804-164D-ADE7-8AF8B21F8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672" y="1331914"/>
            <a:ext cx="7693324" cy="1626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A100"/>
                </a:solidFill>
              </a:defRPr>
            </a:lvl1pPr>
          </a:lstStyle>
          <a:p>
            <a:r>
              <a:rPr lang="en-GB" sz="4400" b="1" dirty="0">
                <a:solidFill>
                  <a:srgbClr val="4F1485"/>
                </a:solidFill>
                <a:latin typeface="Lexend Medium" pitchFamily="2" charset="0"/>
              </a:rPr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735BD3-EE0E-347F-40DB-2D30951CA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4" y="3148642"/>
            <a:ext cx="5745851" cy="2493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A100"/>
                </a:solidFill>
                <a:latin typeface="Lexend Light" pitchFamily="2" charset="0"/>
              </a:defRPr>
            </a:lvl1pPr>
            <a:lvl2pPr>
              <a:defRPr>
                <a:solidFill>
                  <a:srgbClr val="40A100"/>
                </a:solidFill>
                <a:latin typeface="Lexend Light" pitchFamily="2" charset="0"/>
              </a:defRPr>
            </a:lvl2pPr>
            <a:lvl3pPr>
              <a:defRPr>
                <a:solidFill>
                  <a:srgbClr val="40A100"/>
                </a:solidFill>
                <a:latin typeface="Lexend Light" pitchFamily="2" charset="0"/>
              </a:defRPr>
            </a:lvl3pPr>
            <a:lvl4pPr>
              <a:defRPr>
                <a:solidFill>
                  <a:srgbClr val="40A100"/>
                </a:solidFill>
                <a:latin typeface="Lexend Light" pitchFamily="2" charset="0"/>
              </a:defRPr>
            </a:lvl4pPr>
            <a:lvl5pPr>
              <a:defRPr>
                <a:solidFill>
                  <a:srgbClr val="40A100"/>
                </a:solidFill>
                <a:latin typeface="Lexend Ligh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0A67E48-E0A6-0CBB-6501-5F22ED15A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7083" y="6297586"/>
            <a:ext cx="872736" cy="3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6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A849F-CBFF-7542-231E-F7AF507CA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4BAF4B-6DDE-48F2-B307-FBED09F1D1E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0B0AC-8CE5-C8C9-5D7E-90B2D2BBD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D3EDB-1517-D6CF-D5C7-84D5E8F53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E50E53-F375-432D-A506-A70AA0AB09A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7C1A4-93D7-1DD6-3588-BB10FF4E1358}"/>
              </a:ext>
            </a:extLst>
          </p:cNvPr>
          <p:cNvSpPr/>
          <p:nvPr userDrawn="1"/>
        </p:nvSpPr>
        <p:spPr>
          <a:xfrm>
            <a:off x="0" y="5952744"/>
            <a:ext cx="12192000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logo with colorful circles and text&#10;&#10;Description automatically generated">
            <a:extLst>
              <a:ext uri="{FF2B5EF4-FFF2-40B4-BE49-F238E27FC236}">
                <a16:creationId xmlns:a16="http://schemas.microsoft.com/office/drawing/2014/main" id="{64E241AD-6300-7557-D45E-BF7253ADC23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4" y="6088792"/>
            <a:ext cx="639418" cy="612353"/>
          </a:xfrm>
          <a:prstGeom prst="rect">
            <a:avLst/>
          </a:prstGeom>
        </p:spPr>
      </p:pic>
      <p:pic>
        <p:nvPicPr>
          <p:cNvPr id="9" name="Picture 8" descr="BCFT logo">
            <a:extLst>
              <a:ext uri="{FF2B5EF4-FFF2-40B4-BE49-F238E27FC236}">
                <a16:creationId xmlns:a16="http://schemas.microsoft.com/office/drawing/2014/main" id="{E84910EB-ADAE-8996-152B-2AAC899EC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7615" y="6206888"/>
            <a:ext cx="1228147" cy="510824"/>
          </a:xfrm>
          <a:prstGeom prst="rect">
            <a:avLst/>
          </a:prstGeom>
        </p:spPr>
      </p:pic>
      <p:pic>
        <p:nvPicPr>
          <p:cNvPr id="10" name="Picture 9" descr="A group of people with a black background&#10;&#10;Description automatically generated">
            <a:extLst>
              <a:ext uri="{FF2B5EF4-FFF2-40B4-BE49-F238E27FC236}">
                <a16:creationId xmlns:a16="http://schemas.microsoft.com/office/drawing/2014/main" id="{03FBDDF9-4604-987A-01E0-2A571FD7556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326" y="6029998"/>
            <a:ext cx="639418" cy="617716"/>
          </a:xfrm>
          <a:prstGeom prst="rect">
            <a:avLst/>
          </a:prstGeom>
        </p:spPr>
      </p:pic>
      <p:pic>
        <p:nvPicPr>
          <p:cNvPr id="11" name="Picture 10" descr="A purple text on a black background&#10;&#10;AI-generated content may be incorrect.">
            <a:extLst>
              <a:ext uri="{FF2B5EF4-FFF2-40B4-BE49-F238E27FC236}">
                <a16:creationId xmlns:a16="http://schemas.microsoft.com/office/drawing/2014/main" id="{E80C96EC-9380-07AD-0116-ADC75B2DCCC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" y="6096259"/>
            <a:ext cx="2286001" cy="365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378FBF-2061-DDD8-E25D-78997DDF2751}"/>
              </a:ext>
            </a:extLst>
          </p:cNvPr>
          <p:cNvSpPr txBox="1"/>
          <p:nvPr userDrawn="1"/>
        </p:nvSpPr>
        <p:spPr>
          <a:xfrm>
            <a:off x="621328" y="6515631"/>
            <a:ext cx="60944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© 2025 Bradford Council in partnership with Bradford Children and Families Trust</a:t>
            </a:r>
          </a:p>
        </p:txBody>
      </p:sp>
    </p:spTree>
    <p:extLst>
      <p:ext uri="{BB962C8B-B14F-4D97-AF65-F5344CB8AC3E}">
        <p14:creationId xmlns:p14="http://schemas.microsoft.com/office/powerpoint/2010/main" val="65501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4" r:id="rId7"/>
    <p:sldLayoutId id="2147483665" r:id="rId8"/>
    <p:sldLayoutId id="2147483666" r:id="rId9"/>
    <p:sldLayoutId id="2147483663" r:id="rId10"/>
    <p:sldLayoutId id="2147483655" r:id="rId11"/>
    <p:sldLayoutId id="2147483660" r:id="rId12"/>
    <p:sldLayoutId id="2147483661" r:id="rId13"/>
    <p:sldLayoutId id="2147483662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png"/><Relationship Id="rId7" Type="http://schemas.openxmlformats.org/officeDocument/2006/relationships/image" Target="../media/image1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47.png"/><Relationship Id="rId10" Type="http://schemas.openxmlformats.org/officeDocument/2006/relationships/hyperlink" Target="https://fyi.bradford.gov.uk/practitioners/start-for-life-offer/togetherness-communications-toolkit/" TargetMode="External"/><Relationship Id="rId4" Type="http://schemas.openxmlformats.org/officeDocument/2006/relationships/image" Target="../media/image46.png"/><Relationship Id="rId9" Type="http://schemas.openxmlformats.org/officeDocument/2006/relationships/hyperlink" Target="https://fyi.bradford.gov.uk/practitioners/start-for-life-offer/in-our-place-communications-toolki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mma.richardson@bradfordcft.org.uk" TargetMode="External"/><Relationship Id="rId2" Type="http://schemas.openxmlformats.org/officeDocument/2006/relationships/hyperlink" Target="mailto:eve.remington@bradfordcft.org.u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jpeg"/><Relationship Id="rId7" Type="http://schemas.openxmlformats.org/officeDocument/2006/relationships/hyperlink" Target="fyi.bradford.gov.uk/parenting-programme-pathwa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hyperlink" Target="https://togetherness.co.u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togetherness.co.uk/pathway-library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hyperlink" Target="https://fyi.bradford.gov.uk/parenting-programme-pathway/" TargetMode="External"/><Relationship Id="rId12" Type="http://schemas.openxmlformats.org/officeDocument/2006/relationships/image" Target="../media/image35.png"/><Relationship Id="rId2" Type="http://schemas.openxmlformats.org/officeDocument/2006/relationships/hyperlink" Target="https://togetherness.co.uk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svg"/><Relationship Id="rId10" Type="http://schemas.openxmlformats.org/officeDocument/2006/relationships/image" Target="../media/image33.svg"/><Relationship Id="rId4" Type="http://schemas.openxmlformats.org/officeDocument/2006/relationships/image" Target="../media/image19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0.png"/><Relationship Id="rId7" Type="http://schemas.openxmlformats.org/officeDocument/2006/relationships/image" Target="../media/image1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image" Target="../media/image33.svg"/><Relationship Id="rId10" Type="http://schemas.openxmlformats.org/officeDocument/2006/relationships/hyperlink" Target="https://togetherness.co.uk/mul/bradford-district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togetherness.co.uk/pathway-library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690F3-6193-5F55-1F39-A203BB51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24" y="390124"/>
            <a:ext cx="4315427" cy="4115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96144-C3BE-E594-D17B-A901720F518C}"/>
              </a:ext>
            </a:extLst>
          </p:cNvPr>
          <p:cNvSpPr txBox="1"/>
          <p:nvPr/>
        </p:nvSpPr>
        <p:spPr>
          <a:xfrm>
            <a:off x="3602736" y="1243501"/>
            <a:ext cx="310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4F1485"/>
                </a:solidFill>
                <a:latin typeface="Aptos" panose="020B0004020202020204" pitchFamily="34" charset="0"/>
              </a:rPr>
              <a:t>is now…</a:t>
            </a:r>
          </a:p>
        </p:txBody>
      </p:sp>
      <p:pic>
        <p:nvPicPr>
          <p:cNvPr id="7" name="Picture 6" descr="A purple and black logo&#10;&#10;AI-generated content may be incorrect.">
            <a:extLst>
              <a:ext uri="{FF2B5EF4-FFF2-40B4-BE49-F238E27FC236}">
                <a16:creationId xmlns:a16="http://schemas.microsoft.com/office/drawing/2014/main" id="{B25AC47A-FB53-2057-A922-98DE821F3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" y="2046313"/>
            <a:ext cx="6144769" cy="802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B17420-7D2E-F82B-E8E4-01EB216B7CD9}"/>
              </a:ext>
            </a:extLst>
          </p:cNvPr>
          <p:cNvSpPr txBox="1"/>
          <p:nvPr/>
        </p:nvSpPr>
        <p:spPr>
          <a:xfrm>
            <a:off x="694944" y="3035808"/>
            <a:ext cx="608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5127D"/>
                </a:solidFill>
              </a:rPr>
              <a:t>Helping parents find </a:t>
            </a:r>
          </a:p>
          <a:p>
            <a:r>
              <a:rPr lang="en-GB" sz="3600" b="1" dirty="0">
                <a:solidFill>
                  <a:srgbClr val="F5127D"/>
                </a:solidFill>
              </a:rPr>
              <a:t>their pathway to better </a:t>
            </a:r>
          </a:p>
          <a:p>
            <a:r>
              <a:rPr lang="en-GB" sz="3600" b="1" dirty="0">
                <a:solidFill>
                  <a:srgbClr val="F5127D"/>
                </a:solidFill>
              </a:rPr>
              <a:t>emotional health.</a:t>
            </a: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300CE2DD-BAAC-0F6F-2A3B-E2711D79B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3357" y="6206503"/>
            <a:ext cx="1096410" cy="441185"/>
          </a:xfrm>
          <a:prstGeom prst="rect">
            <a:avLst/>
          </a:prstGeom>
        </p:spPr>
      </p:pic>
      <p:pic>
        <p:nvPicPr>
          <p:cNvPr id="34" name="Picture 33" descr="A blue and black text&#10;&#10;AI-generated content may be incorrect.">
            <a:extLst>
              <a:ext uri="{FF2B5EF4-FFF2-40B4-BE49-F238E27FC236}">
                <a16:creationId xmlns:a16="http://schemas.microsoft.com/office/drawing/2014/main" id="{FA9539F1-C38F-202D-62C8-460BC33A8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" y="1077400"/>
            <a:ext cx="2779776" cy="765936"/>
          </a:xfrm>
          <a:prstGeom prst="rect">
            <a:avLst/>
          </a:prstGeom>
        </p:spPr>
      </p:pic>
      <p:pic>
        <p:nvPicPr>
          <p:cNvPr id="6" name="Picture 5" descr="A star and a blue star with eyes&#10;&#10;AI-generated content may be incorrect.">
            <a:extLst>
              <a:ext uri="{FF2B5EF4-FFF2-40B4-BE49-F238E27FC236}">
                <a16:creationId xmlns:a16="http://schemas.microsoft.com/office/drawing/2014/main" id="{04815727-FCE9-14DA-1D12-02FAF3C5B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0" y="3429000"/>
            <a:ext cx="4339286" cy="255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384E-7B3E-6A98-5A39-E13C1818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472378"/>
            <a:ext cx="7693324" cy="1626946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Promoting Togetherness to families</a:t>
            </a:r>
            <a:endParaRPr lang="en-GB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AE4C29-43A9-F1E4-54E6-3C9A7CF78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62" y="1275288"/>
            <a:ext cx="5363138" cy="366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Ongoing marketing campaign targeting families, workforce and partners. Follow </a:t>
            </a: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@FYIBradfordDistrict </a:t>
            </a: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 Facebook or </a:t>
            </a: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Togetherness NHS </a:t>
            </a: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 shareable content.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 can signpost to families seeking support, if appropriate for their needs.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Practitioners also encouraged to use the courses during one-to-one support with parents, if they are unable to access a group programme and/or require support to access the course digitally.</a:t>
            </a: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Clr>
                <a:srgbClr val="F5127D"/>
              </a:buClr>
            </a:pP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8E333-2F1D-3801-54DE-997BE90DC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45" y="2674448"/>
            <a:ext cx="3791290" cy="2686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7C309-9606-F97D-F16F-62124531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910">
            <a:off x="6895849" y="1210439"/>
            <a:ext cx="3795306" cy="27029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54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E97C0-3BE2-978B-D354-090A770206F8}"/>
              </a:ext>
            </a:extLst>
          </p:cNvPr>
          <p:cNvSpPr txBox="1">
            <a:spLocks/>
          </p:cNvSpPr>
          <p:nvPr/>
        </p:nvSpPr>
        <p:spPr>
          <a:xfrm>
            <a:off x="396057" y="481522"/>
            <a:ext cx="3534853" cy="554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040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Lexend" pitchFamily="2" charset="0"/>
                <a:cs typeface="Arial" panose="020B0604020202020204" pitchFamily="34" charset="0"/>
              </a:rPr>
              <a:t>Targeted approaches</a:t>
            </a:r>
            <a:endParaRPr lang="en-GB" sz="2400" dirty="0">
              <a:latin typeface="Lexen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A8EE3-7A6E-D0E4-6CF3-E8B17B33EC9F}"/>
              </a:ext>
            </a:extLst>
          </p:cNvPr>
          <p:cNvSpPr txBox="1"/>
          <p:nvPr/>
        </p:nvSpPr>
        <p:spPr>
          <a:xfrm>
            <a:off x="396057" y="1285877"/>
            <a:ext cx="3804468" cy="350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0D9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Primary schools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0D9FF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your child: from toddler to teenager</a:t>
            </a: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your child's feelings</a:t>
            </a: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your child's mental health and wellbeing</a:t>
            </a: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the impact of the pandemic on your child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your child with additional needs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Moving up to secondary school for children with additional needs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7593F-FD42-D728-77A3-7757AF049359}"/>
              </a:ext>
            </a:extLst>
          </p:cNvPr>
          <p:cNvSpPr txBox="1"/>
          <p:nvPr/>
        </p:nvSpPr>
        <p:spPr>
          <a:xfrm>
            <a:off x="3965642" y="1285878"/>
            <a:ext cx="4376547" cy="456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b="1" kern="100" dirty="0">
                <a:effectLst/>
                <a:highlight>
                  <a:srgbClr val="F0D9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Secondary schools</a:t>
            </a:r>
            <a:endParaRPr lang="en-GB" sz="1600" kern="100" dirty="0">
              <a:effectLst/>
              <a:highlight>
                <a:srgbClr val="F0D9FF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cs typeface="Times New Roman" panose="02020603050405020304" pitchFamily="18" charset="0"/>
              </a:rPr>
              <a:t>Understanding your teenager's brain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cs typeface="Times New Roman" panose="02020603050405020304" pitchFamily="18" charset="0"/>
              </a:rPr>
              <a:t>Understanding the impact of the pandemic on your teenager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cs typeface="Times New Roman" panose="02020603050405020304" pitchFamily="18" charset="0"/>
              </a:rPr>
              <a:t>Understanding your brain (for teens only!)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cs typeface="Times New Roman" panose="02020603050405020304" pitchFamily="18" charset="0"/>
              </a:rPr>
              <a:t>Understanding your feelings (for teens only!)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cs typeface="Times New Roman" panose="02020603050405020304" pitchFamily="18" charset="0"/>
              </a:rPr>
              <a:t>Moving up to secondary school for children with additional needs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endParaRPr lang="en-GB" sz="16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b="1" kern="100" dirty="0">
                <a:highlight>
                  <a:srgbClr val="F0D9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Neonatal / intensive care </a:t>
            </a:r>
            <a:endParaRPr lang="en-GB" sz="1600" kern="100" dirty="0">
              <a:highlight>
                <a:srgbClr val="F0D9FF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Understanding your preterm or sick baby in hospital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Understanding your preterm or sick baby now you are home 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Font typeface="Symbol" panose="05050102010706020507" pitchFamily="18" charset="2"/>
              <a:buChar char=""/>
            </a:pPr>
            <a:endParaRPr lang="en-GB" sz="1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E171B-65DB-821B-6796-E01829077D88}"/>
              </a:ext>
            </a:extLst>
          </p:cNvPr>
          <p:cNvSpPr txBox="1"/>
          <p:nvPr/>
        </p:nvSpPr>
        <p:spPr>
          <a:xfrm>
            <a:off x="8342189" y="1285877"/>
            <a:ext cx="3804468" cy="456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0D9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SEND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0D9FF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your child with additional needs</a:t>
            </a:r>
          </a:p>
          <a:p>
            <a:pPr marL="34290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Moving up to secondary school for children with additional needs</a:t>
            </a: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your child's feelings</a:t>
            </a: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your child's mental health and wellbeing</a:t>
            </a: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Understanding the impact of the pandemic on your child/teenager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endParaRPr lang="en-GB" sz="1600" b="1" kern="100" dirty="0">
              <a:solidFill>
                <a:schemeClr val="tx1">
                  <a:lumMod val="75000"/>
                  <a:lumOff val="25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D9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LGBTQ+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0D9FF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Understanding pregnancy, labour, birth and baby: for women couples.</a:t>
            </a:r>
            <a:endParaRPr lang="en-GB" sz="1600" b="1" kern="100" dirty="0">
              <a:solidFill>
                <a:schemeClr val="tx1">
                  <a:lumMod val="75000"/>
                  <a:lumOff val="25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200"/>
              </a:spcAft>
              <a:buFont typeface="Symbol" panose="05050102010706020507" pitchFamily="18" charset="2"/>
              <a:buChar char=""/>
            </a:pPr>
            <a:endParaRPr lang="en-GB" sz="1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61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1D47-BD14-8D40-4520-299B92F9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537230"/>
            <a:ext cx="7693324" cy="1626946"/>
          </a:xfrm>
        </p:spPr>
        <p:txBody>
          <a:bodyPr/>
          <a:lstStyle/>
          <a:p>
            <a:r>
              <a:rPr lang="en-GB" sz="2800" dirty="0"/>
              <a:t>Find </a:t>
            </a:r>
            <a:r>
              <a:rPr lang="en-GB" sz="2800" b="1" dirty="0"/>
              <a:t>Togetherness NHS</a:t>
            </a:r>
            <a:r>
              <a:rPr lang="en-GB" sz="2800" dirty="0"/>
              <a:t> on social media:</a:t>
            </a:r>
          </a:p>
        </p:txBody>
      </p:sp>
      <p:pic>
        <p:nvPicPr>
          <p:cNvPr id="5" name="Picture 4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1BB9F885-6331-EA01-DC5B-13CA66564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86" y="1680598"/>
            <a:ext cx="4361513" cy="2062053"/>
          </a:xfrm>
          <a:prstGeom prst="rect">
            <a:avLst/>
          </a:prstGeom>
        </p:spPr>
      </p:pic>
      <p:pic>
        <p:nvPicPr>
          <p:cNvPr id="7" name="Picture 6" descr="A screenshot of a message&#10;&#10;AI-generated content may be incorrect.">
            <a:extLst>
              <a:ext uri="{FF2B5EF4-FFF2-40B4-BE49-F238E27FC236}">
                <a16:creationId xmlns:a16="http://schemas.microsoft.com/office/drawing/2014/main" id="{9C4DFA8C-B4FE-B53A-6DF0-89FBF4AF7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5" y="1673933"/>
            <a:ext cx="3239072" cy="1083064"/>
          </a:xfrm>
          <a:prstGeom prst="rect">
            <a:avLst/>
          </a:prstGeom>
        </p:spPr>
      </p:pic>
      <p:pic>
        <p:nvPicPr>
          <p:cNvPr id="9" name="Picture 8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CEC4ABA2-DA48-572C-938F-FB4A01B49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79" y="1680598"/>
            <a:ext cx="3777186" cy="3943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19C6C8-243C-EFF8-F1DA-4B7A4527F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63" y="456497"/>
            <a:ext cx="1743740" cy="508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F99CE6-99E4-0671-90FE-8D4746EC8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1" y="4635646"/>
            <a:ext cx="3136700" cy="15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22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video game&#10;&#10;AI-generated content may be incorrect.">
            <a:extLst>
              <a:ext uri="{FF2B5EF4-FFF2-40B4-BE49-F238E27FC236}">
                <a16:creationId xmlns:a16="http://schemas.microsoft.com/office/drawing/2014/main" id="{133FA246-EFCE-B32F-B2F2-4AC4EF102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6" y="96655"/>
            <a:ext cx="2939963" cy="5004310"/>
          </a:xfrm>
          <a:prstGeom prst="rect">
            <a:avLst/>
          </a:prstGeom>
        </p:spPr>
      </p:pic>
      <p:pic>
        <p:nvPicPr>
          <p:cNvPr id="26" name="Picture 25" descr="A poster for a parenting program&#10;&#10;AI-generated content may be incorrect.">
            <a:extLst>
              <a:ext uri="{FF2B5EF4-FFF2-40B4-BE49-F238E27FC236}">
                <a16:creationId xmlns:a16="http://schemas.microsoft.com/office/drawing/2014/main" id="{61B5A76A-E6A8-A1A3-1F03-78DD1D00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258">
            <a:off x="7219634" y="406372"/>
            <a:ext cx="2156413" cy="30734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301EB97-F374-18B6-61B7-F553364D987E}"/>
              </a:ext>
            </a:extLst>
          </p:cNvPr>
          <p:cNvGrpSpPr/>
          <p:nvPr/>
        </p:nvGrpSpPr>
        <p:grpSpPr>
          <a:xfrm>
            <a:off x="9052586" y="1424458"/>
            <a:ext cx="2724950" cy="2345313"/>
            <a:chOff x="7928254" y="972885"/>
            <a:chExt cx="2724950" cy="23453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4FCA77-5E74-8D1C-80BA-A7067611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402" y="1758520"/>
              <a:ext cx="2200802" cy="15596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91A6985-E7CB-EC87-9E7E-A9832C402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910">
              <a:off x="7928254" y="972885"/>
              <a:ext cx="2203133" cy="156900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4966732-D02D-E81A-7767-0FCD646A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480556"/>
            <a:ext cx="7693324" cy="611186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Togetherness Toolkit</a:t>
            </a:r>
            <a:endParaRPr lang="en-GB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A1684-8C2D-B74B-B429-34FCB01A07B2}"/>
              </a:ext>
            </a:extLst>
          </p:cNvPr>
          <p:cNvSpPr txBox="1"/>
          <p:nvPr/>
        </p:nvSpPr>
        <p:spPr>
          <a:xfrm>
            <a:off x="4800707" y="5328044"/>
            <a:ext cx="7116577" cy="315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*Printed copies of some resources are available on request, subject to availability.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36F2629-1BE7-48EC-3BA3-DBC265B4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48" y="1292234"/>
            <a:ext cx="5363138" cy="307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None/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 toolkit is available on the FYI website offering resources including: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Downloadable, printable poster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Slides for digital screens in waiting rooms etc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This PowerPoint slide pack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to be added</a:t>
            </a: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Clr>
                <a:srgbClr val="F5127D"/>
              </a:buClr>
            </a:pP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25BE2D-EA45-7699-F743-DDBCE7E94448}"/>
              </a:ext>
            </a:extLst>
          </p:cNvPr>
          <p:cNvGrpSpPr/>
          <p:nvPr/>
        </p:nvGrpSpPr>
        <p:grpSpPr>
          <a:xfrm>
            <a:off x="6284285" y="1757388"/>
            <a:ext cx="4586672" cy="3087196"/>
            <a:chOff x="5116301" y="2795060"/>
            <a:chExt cx="3675552" cy="26004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B63A82A-C7D1-BBAD-EEED-267C6E0C2F64}"/>
                </a:ext>
              </a:extLst>
            </p:cNvPr>
            <p:cNvGrpSpPr/>
            <p:nvPr/>
          </p:nvGrpSpPr>
          <p:grpSpPr>
            <a:xfrm>
              <a:off x="5116301" y="2795060"/>
              <a:ext cx="3675552" cy="2600453"/>
              <a:chOff x="1171575" y="2014312"/>
              <a:chExt cx="3340423" cy="2363349"/>
            </a:xfrm>
          </p:grpSpPr>
          <p:sp>
            <p:nvSpPr>
              <p:cNvPr id="15" name="Freeform 2">
                <a:extLst>
                  <a:ext uri="{FF2B5EF4-FFF2-40B4-BE49-F238E27FC236}">
                    <a16:creationId xmlns:a16="http://schemas.microsoft.com/office/drawing/2014/main" id="{0AC57772-2F5F-8ECF-E7A4-ED1F3E4316B8}"/>
                  </a:ext>
                </a:extLst>
              </p:cNvPr>
              <p:cNvSpPr/>
              <p:nvPr/>
            </p:nvSpPr>
            <p:spPr>
              <a:xfrm>
                <a:off x="1171575" y="2014312"/>
                <a:ext cx="3340423" cy="2363349"/>
              </a:xfrm>
              <a:custGeom>
                <a:avLst/>
                <a:gdLst/>
                <a:ahLst/>
                <a:cxnLst/>
                <a:rect l="l" t="t" r="r" b="b"/>
                <a:pathLst>
                  <a:path w="5815972" h="4114800">
                    <a:moveTo>
                      <a:pt x="0" y="0"/>
                    </a:moveTo>
                    <a:lnTo>
                      <a:pt x="5815972" y="0"/>
                    </a:lnTo>
                    <a:lnTo>
                      <a:pt x="581597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16" name="Picture 15" descr="A logo with colorful circles and text&#10;&#10;Description automatically generated">
                <a:extLst>
                  <a:ext uri="{FF2B5EF4-FFF2-40B4-BE49-F238E27FC236}">
                    <a16:creationId xmlns:a16="http://schemas.microsoft.com/office/drawing/2014/main" id="{4FC8CF2D-A32E-0866-965D-2B15DC92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7693" y="2248740"/>
                <a:ext cx="1226958" cy="1175024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D04791-5E82-9EA3-2DA7-E117748A82FD}"/>
                </a:ext>
              </a:extLst>
            </p:cNvPr>
            <p:cNvSpPr/>
            <p:nvPr/>
          </p:nvSpPr>
          <p:spPr>
            <a:xfrm>
              <a:off x="5699320" y="2905274"/>
              <a:ext cx="2509514" cy="1584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A logo with colorful circles and text&#10;&#10;Description automatically generated">
            <a:extLst>
              <a:ext uri="{FF2B5EF4-FFF2-40B4-BE49-F238E27FC236}">
                <a16:creationId xmlns:a16="http://schemas.microsoft.com/office/drawing/2014/main" id="{95D7795E-B705-693B-9DA0-7F78CF3093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61"/>
          <a:stretch>
            <a:fillRect/>
          </a:stretch>
        </p:blipFill>
        <p:spPr>
          <a:xfrm>
            <a:off x="7682652" y="1986543"/>
            <a:ext cx="1798255" cy="126815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E86CDE-E66A-FA94-F70B-A0605BC72FD7}"/>
              </a:ext>
            </a:extLst>
          </p:cNvPr>
          <p:cNvGrpSpPr/>
          <p:nvPr/>
        </p:nvGrpSpPr>
        <p:grpSpPr>
          <a:xfrm>
            <a:off x="7872919" y="3300985"/>
            <a:ext cx="1463830" cy="337299"/>
            <a:chOff x="7894184" y="3714276"/>
            <a:chExt cx="1463830" cy="3372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F4104E0-0F86-6508-97E7-7030CF9D920B}"/>
                </a:ext>
              </a:extLst>
            </p:cNvPr>
            <p:cNvSpPr/>
            <p:nvPr/>
          </p:nvSpPr>
          <p:spPr>
            <a:xfrm>
              <a:off x="7894184" y="3714276"/>
              <a:ext cx="1463830" cy="337299"/>
            </a:xfrm>
            <a:prstGeom prst="roundRect">
              <a:avLst>
                <a:gd name="adj" fmla="val 50000"/>
              </a:avLst>
            </a:prstGeom>
            <a:solidFill>
              <a:srgbClr val="C02A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hlinkClick r:id="rId9"/>
              <a:extLst>
                <a:ext uri="{FF2B5EF4-FFF2-40B4-BE49-F238E27FC236}">
                  <a16:creationId xmlns:a16="http://schemas.microsoft.com/office/drawing/2014/main" id="{C310D969-8F0E-6FF6-2BB7-19DD743C1F5E}"/>
                </a:ext>
              </a:extLst>
            </p:cNvPr>
            <p:cNvSpPr txBox="1"/>
            <p:nvPr/>
          </p:nvSpPr>
          <p:spPr>
            <a:xfrm>
              <a:off x="8110238" y="3741919"/>
              <a:ext cx="10317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Toolkit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B342D14-BDFE-1BED-D7F4-64E90978D185}"/>
              </a:ext>
            </a:extLst>
          </p:cNvPr>
          <p:cNvSpPr txBox="1"/>
          <p:nvPr/>
        </p:nvSpPr>
        <p:spPr>
          <a:xfrm>
            <a:off x="665672" y="4111354"/>
            <a:ext cx="6537690" cy="648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000" b="1" dirty="0">
                <a:solidFill>
                  <a:srgbClr val="40A100"/>
                </a:solidFill>
                <a:latin typeface="+mj-lt"/>
                <a:ea typeface="+mj-ea"/>
                <a:cs typeface="Arial" panose="020B0604020202020204" pitchFamily="34" charset="0"/>
                <a:hlinkClick r:id="rId10"/>
              </a:rPr>
              <a:t>fyi.bradford.gov.uk/practitioners/start-for-life-offer/togetherness-communications-toolkit/</a:t>
            </a:r>
            <a:endParaRPr lang="en-GB" sz="2000" b="1" dirty="0">
              <a:solidFill>
                <a:srgbClr val="40A100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3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0F5EC-5C79-6D9F-8AE2-4366E5F9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1275206"/>
            <a:ext cx="7693324" cy="640962"/>
          </a:xfrm>
        </p:spPr>
        <p:txBody>
          <a:bodyPr/>
          <a:lstStyle/>
          <a:p>
            <a:r>
              <a:rPr lang="en-GB" sz="3200" b="1" dirty="0">
                <a:solidFill>
                  <a:srgbClr val="F5127D"/>
                </a:solidFill>
              </a:rPr>
              <a:t>Any Questions?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945128F-89F4-5260-B5F5-A2A5405EA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5" y="2416493"/>
            <a:ext cx="8405997" cy="1742964"/>
          </a:xfrm>
        </p:spPr>
        <p:txBody>
          <a:bodyPr>
            <a:normAutofit/>
          </a:bodyPr>
          <a:lstStyle/>
          <a:p>
            <a:pPr marL="0" indent="0">
              <a:buClr>
                <a:srgbClr val="F5127D"/>
              </a:buClr>
              <a:buNone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Please email: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Eve Remington </a:t>
            </a: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en-GB" sz="1600" u="sng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eve.remington@bradfordcft.org.uk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Emma Richardson </a:t>
            </a: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en-GB" sz="1600" u="sng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emma.richardson@bradfordcft.org.uk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5E152-0FB9-F82E-5E43-BFEBFB26A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21" y="3653248"/>
            <a:ext cx="5544889" cy="28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9064670B-AAB5-6746-A6BE-7D9D05356FD9}"/>
              </a:ext>
            </a:extLst>
          </p:cNvPr>
          <p:cNvSpPr/>
          <p:nvPr/>
        </p:nvSpPr>
        <p:spPr>
          <a:xfrm rot="16200000">
            <a:off x="4452844" y="2469602"/>
            <a:ext cx="3781162" cy="345944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240231F5-85A0-450B-24CA-F578EBCFC864}"/>
              </a:ext>
            </a:extLst>
          </p:cNvPr>
          <p:cNvSpPr/>
          <p:nvPr/>
        </p:nvSpPr>
        <p:spPr>
          <a:xfrm rot="16200000">
            <a:off x="8358343" y="2465147"/>
            <a:ext cx="3781162" cy="3459441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56E1BC7D-ECC6-7563-53E2-B250A0D02305}"/>
              </a:ext>
            </a:extLst>
          </p:cNvPr>
          <p:cNvSpPr/>
          <p:nvPr/>
        </p:nvSpPr>
        <p:spPr>
          <a:xfrm rot="16200000">
            <a:off x="533778" y="2465148"/>
            <a:ext cx="3781162" cy="345944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1F962-3A62-C91F-61AB-637D2431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36" y="426002"/>
            <a:ext cx="10561995" cy="162694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800" dirty="0"/>
              <a:t>Togetherness is universally available for families, teens, and adults across Bradford, </a:t>
            </a:r>
            <a:r>
              <a:rPr lang="en-GB" sz="2800" b="1" dirty="0"/>
              <a:t>designed to complement and enhance </a:t>
            </a:r>
            <a:r>
              <a:rPr lang="en-GB" sz="2800" dirty="0"/>
              <a:t>existing support and programmes without replacing them.</a:t>
            </a:r>
          </a:p>
        </p:txBody>
      </p:sp>
      <p:pic>
        <p:nvPicPr>
          <p:cNvPr id="4" name="Picture 3" descr="A group of children's drawings&#10;&#10;Description automatically generated">
            <a:extLst>
              <a:ext uri="{FF2B5EF4-FFF2-40B4-BE49-F238E27FC236}">
                <a16:creationId xmlns:a16="http://schemas.microsoft.com/office/drawing/2014/main" id="{7ABE9A3C-2A6A-39A6-FB7F-8E709FBFC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189" y="3365101"/>
            <a:ext cx="2380473" cy="637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D99A3-F681-B000-2EF2-07CA649F19DB}"/>
              </a:ext>
            </a:extLst>
          </p:cNvPr>
          <p:cNvSpPr txBox="1"/>
          <p:nvPr/>
        </p:nvSpPr>
        <p:spPr>
          <a:xfrm>
            <a:off x="5153189" y="2447869"/>
            <a:ext cx="238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4F1485"/>
                </a:solidFill>
                <a:cs typeface="Arial" panose="020B0604020202020204" pitchFamily="34" charset="0"/>
              </a:rPr>
              <a:t>Courses </a:t>
            </a:r>
          </a:p>
          <a:p>
            <a:pPr algn="ctr"/>
            <a:r>
              <a:rPr lang="en-GB" b="1" dirty="0">
                <a:solidFill>
                  <a:srgbClr val="4F1485"/>
                </a:solidFill>
                <a:cs typeface="Arial" panose="020B0604020202020204" pitchFamily="34" charset="0"/>
              </a:rPr>
              <a:t>developed by:</a:t>
            </a:r>
          </a:p>
        </p:txBody>
      </p:sp>
      <p:pic>
        <p:nvPicPr>
          <p:cNvPr id="6" name="Picture 2" descr="NHS Logo, NHS Symbol, Meaning, History and Evolution">
            <a:extLst>
              <a:ext uri="{FF2B5EF4-FFF2-40B4-BE49-F238E27FC236}">
                <a16:creationId xmlns:a16="http://schemas.microsoft.com/office/drawing/2014/main" id="{D751E762-A5BE-C9D5-2BD8-8C5C03F5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3014" y="4310466"/>
            <a:ext cx="1640823" cy="7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colorful circles and text&#10;&#10;Description automatically generated">
            <a:extLst>
              <a:ext uri="{FF2B5EF4-FFF2-40B4-BE49-F238E27FC236}">
                <a16:creationId xmlns:a16="http://schemas.microsoft.com/office/drawing/2014/main" id="{8160FCBD-09AB-2591-629D-411C4F804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442"/>
          <a:stretch>
            <a:fillRect/>
          </a:stretch>
        </p:blipFill>
        <p:spPr>
          <a:xfrm>
            <a:off x="9614761" y="3211084"/>
            <a:ext cx="1253812" cy="871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093272-921B-E875-5D37-5861F2BE31A4}"/>
              </a:ext>
            </a:extLst>
          </p:cNvPr>
          <p:cNvSpPr txBox="1"/>
          <p:nvPr/>
        </p:nvSpPr>
        <p:spPr>
          <a:xfrm>
            <a:off x="9152954" y="2447869"/>
            <a:ext cx="217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4F1485"/>
                </a:solidFill>
                <a:cs typeface="Arial" panose="020B0604020202020204" pitchFamily="34" charset="0"/>
              </a:rPr>
              <a:t>Find</a:t>
            </a:r>
          </a:p>
          <a:p>
            <a:pPr algn="ctr"/>
            <a:r>
              <a:rPr lang="en-GB" b="1" dirty="0">
                <a:solidFill>
                  <a:srgbClr val="4F1485"/>
                </a:solidFill>
                <a:cs typeface="Arial" panose="020B0604020202020204" pitchFamily="34" charset="0"/>
              </a:rPr>
              <a:t>Togetherness via:</a:t>
            </a:r>
          </a:p>
        </p:txBody>
      </p:sp>
      <p:pic>
        <p:nvPicPr>
          <p:cNvPr id="9" name="Picture 8" descr="BCFT logo">
            <a:extLst>
              <a:ext uri="{FF2B5EF4-FFF2-40B4-BE49-F238E27FC236}">
                <a16:creationId xmlns:a16="http://schemas.microsoft.com/office/drawing/2014/main" id="{AFB1834C-DFC1-BD14-64EA-DF72C2E9AA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7906" y="3126783"/>
            <a:ext cx="1932904" cy="803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9BD5EC-22EE-70EB-5E58-3665B4200465}"/>
              </a:ext>
            </a:extLst>
          </p:cNvPr>
          <p:cNvSpPr txBox="1"/>
          <p:nvPr/>
        </p:nvSpPr>
        <p:spPr>
          <a:xfrm>
            <a:off x="1420769" y="2624053"/>
            <a:ext cx="200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4F1485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Provided by:</a:t>
            </a:r>
          </a:p>
        </p:txBody>
      </p:sp>
      <p:pic>
        <p:nvPicPr>
          <p:cNvPr id="11" name="Picture 10" descr="A group of people with a black background&#10;&#10;Description automatically generated">
            <a:extLst>
              <a:ext uri="{FF2B5EF4-FFF2-40B4-BE49-F238E27FC236}">
                <a16:creationId xmlns:a16="http://schemas.microsoft.com/office/drawing/2014/main" id="{1E5E1DC5-8153-1C96-CF69-C44ECE67BF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282" y="4064135"/>
            <a:ext cx="1012153" cy="977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DFD4B2-AF31-E1B6-C4EB-AD6E5610EE14}"/>
              </a:ext>
            </a:extLst>
          </p:cNvPr>
          <p:cNvSpPr txBox="1"/>
          <p:nvPr/>
        </p:nvSpPr>
        <p:spPr>
          <a:xfrm>
            <a:off x="8833230" y="4194867"/>
            <a:ext cx="2816875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fyi.bradford.gov.uk/parenting-programme-pathway</a:t>
            </a:r>
            <a:endParaRPr lang="en-GB" sz="14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Raleway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urple and black logo&#10;&#10;AI-generated content may be incorrect.">
            <a:extLst>
              <a:ext uri="{FF2B5EF4-FFF2-40B4-BE49-F238E27FC236}">
                <a16:creationId xmlns:a16="http://schemas.microsoft.com/office/drawing/2014/main" id="{191739EB-30E8-8240-05A2-7007BF4F1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442" y="5048929"/>
            <a:ext cx="2206450" cy="2883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1C319A-F373-DA6E-A2E4-FAD1A00048C2}"/>
              </a:ext>
            </a:extLst>
          </p:cNvPr>
          <p:cNvSpPr txBox="1"/>
          <p:nvPr/>
        </p:nvSpPr>
        <p:spPr>
          <a:xfrm>
            <a:off x="8833230" y="5368390"/>
            <a:ext cx="2816875" cy="308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cs typeface="Arial" panose="020B0604020202020204" pitchFamily="34" charset="0"/>
                <a:hlinkClick r:id="rId9"/>
              </a:rPr>
              <a:t>togetherness.co.uk</a:t>
            </a:r>
            <a:endParaRPr lang="en-GB" sz="1400" b="1" kern="100" dirty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5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hild&#10;&#10;AI-generated content may be incorrect.">
            <a:extLst>
              <a:ext uri="{FF2B5EF4-FFF2-40B4-BE49-F238E27FC236}">
                <a16:creationId xmlns:a16="http://schemas.microsoft.com/office/drawing/2014/main" id="{0FE0241B-2775-7BB0-3A4B-A9CDC8F3F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43" y="681617"/>
            <a:ext cx="4663485" cy="5494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5E8A8-BB66-1FC9-E777-495F6CCF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71" y="458081"/>
            <a:ext cx="6259000" cy="16269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>
                <a:cs typeface="Arial" panose="020B0604020202020204" pitchFamily="34" charset="0"/>
              </a:rPr>
              <a:t>A </a:t>
            </a:r>
            <a:r>
              <a:rPr lang="en-GB" sz="2800" b="1" dirty="0">
                <a:cs typeface="Arial" panose="020B0604020202020204" pitchFamily="34" charset="0"/>
              </a:rPr>
              <a:t>free</a:t>
            </a:r>
            <a:r>
              <a:rPr lang="en-GB" sz="2800" dirty="0">
                <a:cs typeface="Arial" panose="020B0604020202020204" pitchFamily="34" charset="0"/>
              </a:rPr>
              <a:t>, online library of evidence-based courses, know and ‘pathways’ to help people in the Bradford District deal with…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FDBC1-B8D1-F631-39E4-C4CB1E6ED2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672" y="2178068"/>
            <a:ext cx="5745851" cy="2746996"/>
          </a:xfrm>
        </p:spPr>
        <p:txBody>
          <a:bodyPr/>
          <a:lstStyle/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Pregnancy and a new baby</a:t>
            </a:r>
          </a:p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Family life</a:t>
            </a:r>
          </a:p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Child ages and stages</a:t>
            </a:r>
          </a:p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Parenting</a:t>
            </a:r>
          </a:p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Children’s feelings and mental health</a:t>
            </a:r>
          </a:p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Children with additional needs</a:t>
            </a:r>
          </a:p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Relationships</a:t>
            </a:r>
          </a:p>
          <a:p>
            <a:pPr>
              <a:buClr>
                <a:srgbClr val="F5127D"/>
              </a:buClr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Emotional wellbeing</a:t>
            </a:r>
          </a:p>
          <a:p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65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309D-AC12-402B-A84C-DFC41F71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463250"/>
            <a:ext cx="11157520" cy="780350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Online pathways overview</a:t>
            </a:r>
            <a:br>
              <a:rPr lang="en-GB" sz="2800" dirty="0">
                <a:cs typeface="Arial" panose="020B0604020202020204" pitchFamily="34" charset="0"/>
              </a:rPr>
            </a:br>
            <a:r>
              <a:rPr lang="en-GB" sz="2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17 courses</a:t>
            </a:r>
            <a:r>
              <a:rPr lang="en-GB" sz="28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themed for different age groups &amp; needs.</a:t>
            </a:r>
            <a:br>
              <a:rPr lang="en-GB" sz="2800" b="1" kern="100" dirty="0">
                <a:solidFill>
                  <a:schemeClr val="tx2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1852-55D3-9F8A-D764-EB690B786CAD}"/>
              </a:ext>
            </a:extLst>
          </p:cNvPr>
          <p:cNvSpPr txBox="1"/>
          <p:nvPr/>
        </p:nvSpPr>
        <p:spPr>
          <a:xfrm>
            <a:off x="554090" y="1652616"/>
            <a:ext cx="3361636" cy="3552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Antenatal</a:t>
            </a:r>
            <a:endParaRPr lang="en-GB" sz="1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DECC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pregnancy, labour, birth and your baby.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pregnancy, labour, birth and your baby: for women couples.</a:t>
            </a:r>
            <a:endParaRPr lang="en-GB" sz="16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Postnatal (0 - 6 </a:t>
            </a:r>
            <a:r>
              <a:rPr lang="en-GB" sz="1600" b="1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mths</a:t>
            </a: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DECC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your baby</a:t>
            </a: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your preterm or sick baby in hospital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your preterm or sick baby now you are home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AA0ED-6DB6-8D9D-3F31-C5B8DD33C586}"/>
              </a:ext>
            </a:extLst>
          </p:cNvPr>
          <p:cNvSpPr txBox="1"/>
          <p:nvPr/>
        </p:nvSpPr>
        <p:spPr>
          <a:xfrm>
            <a:off x="4027308" y="1652616"/>
            <a:ext cx="4165716" cy="383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Children &amp; Young People </a:t>
            </a:r>
            <a:r>
              <a:rPr lang="en-GB" sz="14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(6mths to 19+ yrs)</a:t>
            </a:r>
            <a:endParaRPr lang="en-GB" sz="1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DECC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your child: from toddler to teenager</a:t>
            </a: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your child with additional needs</a:t>
            </a: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your child's feelings</a:t>
            </a: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your child's mental health and wellbeing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the impact of the pandemic on your child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DECC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For Adults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DECC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Understanding your relationships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Understanding your own trauma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1F4C3-7344-E199-52C5-60024B03D927}"/>
              </a:ext>
            </a:extLst>
          </p:cNvPr>
          <p:cNvSpPr txBox="1"/>
          <p:nvPr/>
        </p:nvSpPr>
        <p:spPr>
          <a:xfrm>
            <a:off x="8276276" y="1652615"/>
            <a:ext cx="3531603" cy="3424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Preteen to teenager</a:t>
            </a:r>
            <a:endParaRPr lang="en-GB" sz="1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DECC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your teenager's brain</a:t>
            </a: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Moving up to secondary school for children with additional needs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the impact of the pandemic on your teenager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b="1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DECC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For Teenagers Only</a:t>
            </a:r>
            <a:endParaRPr lang="en-GB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DECC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F5127D"/>
              </a:buClr>
              <a:buFont typeface="Arial" panose="020B0604020202020204" pitchFamily="34" charset="0"/>
              <a:buChar char="•"/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Understanding your brain Understanding your feelings</a:t>
            </a:r>
          </a:p>
        </p:txBody>
      </p:sp>
    </p:spTree>
    <p:extLst>
      <p:ext uri="{BB962C8B-B14F-4D97-AF65-F5344CB8AC3E}">
        <p14:creationId xmlns:p14="http://schemas.microsoft.com/office/powerpoint/2010/main" val="158049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21E89F2-A939-D659-1BC6-45FCF5EAABA8}"/>
              </a:ext>
            </a:extLst>
          </p:cNvPr>
          <p:cNvGrpSpPr/>
          <p:nvPr/>
        </p:nvGrpSpPr>
        <p:grpSpPr>
          <a:xfrm rot="560684">
            <a:off x="10449204" y="3473517"/>
            <a:ext cx="873535" cy="1751450"/>
            <a:chOff x="11333952" y="2779123"/>
            <a:chExt cx="1350254" cy="270727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6681D51-BFA0-9766-7134-3A859985E5EF}"/>
                </a:ext>
              </a:extLst>
            </p:cNvPr>
            <p:cNvSpPr/>
            <p:nvPr/>
          </p:nvSpPr>
          <p:spPr>
            <a:xfrm>
              <a:off x="11333952" y="2779123"/>
              <a:ext cx="1350254" cy="2707277"/>
            </a:xfrm>
            <a:custGeom>
              <a:avLst/>
              <a:gdLst/>
              <a:ahLst/>
              <a:cxnLst/>
              <a:rect l="l" t="t" r="r" b="b"/>
              <a:pathLst>
                <a:path w="1350254" h="2707277">
                  <a:moveTo>
                    <a:pt x="0" y="0"/>
                  </a:moveTo>
                  <a:lnTo>
                    <a:pt x="1350254" y="0"/>
                  </a:lnTo>
                  <a:lnTo>
                    <a:pt x="1350254" y="2707277"/>
                  </a:lnTo>
                  <a:lnTo>
                    <a:pt x="0" y="2707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1CA3A48-380F-C8C2-40C0-965535FC90F1}"/>
                </a:ext>
              </a:extLst>
            </p:cNvPr>
            <p:cNvSpPr/>
            <p:nvPr/>
          </p:nvSpPr>
          <p:spPr>
            <a:xfrm>
              <a:off x="11512973" y="3381086"/>
              <a:ext cx="992212" cy="1503351"/>
            </a:xfrm>
            <a:custGeom>
              <a:avLst/>
              <a:gdLst/>
              <a:ahLst/>
              <a:cxnLst/>
              <a:rect l="l" t="t" r="r" b="b"/>
              <a:pathLst>
                <a:path w="992212" h="1503351">
                  <a:moveTo>
                    <a:pt x="0" y="0"/>
                  </a:moveTo>
                  <a:lnTo>
                    <a:pt x="992212" y="0"/>
                  </a:lnTo>
                  <a:lnTo>
                    <a:pt x="992212" y="1503351"/>
                  </a:lnTo>
                  <a:lnTo>
                    <a:pt x="0" y="1503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5B1175-0576-493B-CE0F-044D6E61E4A9}"/>
              </a:ext>
            </a:extLst>
          </p:cNvPr>
          <p:cNvSpPr/>
          <p:nvPr/>
        </p:nvSpPr>
        <p:spPr>
          <a:xfrm rot="572057">
            <a:off x="10511665" y="3514828"/>
            <a:ext cx="749777" cy="1673479"/>
          </a:xfrm>
          <a:prstGeom prst="roundRect">
            <a:avLst>
              <a:gd name="adj" fmla="val 10496"/>
            </a:avLst>
          </a:prstGeom>
          <a:solidFill>
            <a:srgbClr val="FFDE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A1F80-7D14-EE6D-3069-48E2D5A9A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630353"/>
            <a:ext cx="7693324" cy="1420615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Togetherness is accessed online</a:t>
            </a:r>
            <a:endParaRPr lang="en-GB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00CD83-0553-C1F4-C8EF-2B3C41DAE843}"/>
              </a:ext>
            </a:extLst>
          </p:cNvPr>
          <p:cNvGrpSpPr/>
          <p:nvPr/>
        </p:nvGrpSpPr>
        <p:grpSpPr>
          <a:xfrm>
            <a:off x="6273513" y="1985893"/>
            <a:ext cx="3340423" cy="2363349"/>
            <a:chOff x="4032080" y="1371600"/>
            <a:chExt cx="5815972" cy="4114800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6BBE6DB5-1416-615D-EEE1-3E6A8DD06236}"/>
                </a:ext>
              </a:extLst>
            </p:cNvPr>
            <p:cNvSpPr/>
            <p:nvPr/>
          </p:nvSpPr>
          <p:spPr>
            <a:xfrm>
              <a:off x="4032080" y="1371600"/>
              <a:ext cx="5815972" cy="4114800"/>
            </a:xfrm>
            <a:custGeom>
              <a:avLst/>
              <a:gdLst/>
              <a:ahLst/>
              <a:cxnLst/>
              <a:rect l="l" t="t" r="r" b="b"/>
              <a:pathLst>
                <a:path w="5815972" h="4114800">
                  <a:moveTo>
                    <a:pt x="0" y="0"/>
                  </a:moveTo>
                  <a:lnTo>
                    <a:pt x="5815972" y="0"/>
                  </a:lnTo>
                  <a:lnTo>
                    <a:pt x="58159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9D3E8C5-73B7-272B-A39F-28E54FB822E1}"/>
                </a:ext>
              </a:extLst>
            </p:cNvPr>
            <p:cNvSpPr/>
            <p:nvPr/>
          </p:nvSpPr>
          <p:spPr>
            <a:xfrm>
              <a:off x="5151710" y="2287325"/>
              <a:ext cx="3576712" cy="983596"/>
            </a:xfrm>
            <a:custGeom>
              <a:avLst/>
              <a:gdLst/>
              <a:ahLst/>
              <a:cxnLst/>
              <a:rect l="l" t="t" r="r" b="b"/>
              <a:pathLst>
                <a:path w="3576712" h="983596">
                  <a:moveTo>
                    <a:pt x="0" y="0"/>
                  </a:moveTo>
                  <a:lnTo>
                    <a:pt x="3576712" y="0"/>
                  </a:lnTo>
                  <a:lnTo>
                    <a:pt x="3576712" y="983596"/>
                  </a:lnTo>
                  <a:lnTo>
                    <a:pt x="0" y="983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49B5B3-2E75-47C4-3BDF-499DDF35C2B6}"/>
              </a:ext>
            </a:extLst>
          </p:cNvPr>
          <p:cNvGrpSpPr/>
          <p:nvPr/>
        </p:nvGrpSpPr>
        <p:grpSpPr>
          <a:xfrm rot="21271541">
            <a:off x="9856706" y="1420389"/>
            <a:ext cx="1221382" cy="1653309"/>
            <a:chOff x="-492205" y="2299318"/>
            <a:chExt cx="2354457" cy="318708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D3451A8-6E45-65A9-7D00-B3B4B16D8623}"/>
                </a:ext>
              </a:extLst>
            </p:cNvPr>
            <p:cNvSpPr/>
            <p:nvPr/>
          </p:nvSpPr>
          <p:spPr>
            <a:xfrm>
              <a:off x="-492205" y="2299318"/>
              <a:ext cx="2354457" cy="3187082"/>
            </a:xfrm>
            <a:custGeom>
              <a:avLst/>
              <a:gdLst/>
              <a:ahLst/>
              <a:cxnLst/>
              <a:rect l="l" t="t" r="r" b="b"/>
              <a:pathLst>
                <a:path w="2354457" h="3187082">
                  <a:moveTo>
                    <a:pt x="0" y="0"/>
                  </a:moveTo>
                  <a:lnTo>
                    <a:pt x="2354457" y="0"/>
                  </a:lnTo>
                  <a:lnTo>
                    <a:pt x="2354457" y="3187082"/>
                  </a:lnTo>
                  <a:lnTo>
                    <a:pt x="0" y="3187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59C31EF-859D-7542-9060-F06AE4F90BB0}"/>
                </a:ext>
              </a:extLst>
            </p:cNvPr>
            <p:cNvSpPr/>
            <p:nvPr/>
          </p:nvSpPr>
          <p:spPr>
            <a:xfrm>
              <a:off x="47069" y="2779123"/>
              <a:ext cx="1275910" cy="1933198"/>
            </a:xfrm>
            <a:custGeom>
              <a:avLst/>
              <a:gdLst/>
              <a:ahLst/>
              <a:cxnLst/>
              <a:rect l="l" t="t" r="r" b="b"/>
              <a:pathLst>
                <a:path w="1275910" h="1933198">
                  <a:moveTo>
                    <a:pt x="0" y="0"/>
                  </a:moveTo>
                  <a:lnTo>
                    <a:pt x="1275910" y="0"/>
                  </a:lnTo>
                  <a:lnTo>
                    <a:pt x="1275910" y="1933198"/>
                  </a:lnTo>
                  <a:lnTo>
                    <a:pt x="0" y="1933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A4CAA54E-2A27-55D7-65D8-F92CACF19CAA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732862" y="1853324"/>
            <a:ext cx="536313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Online and on-demand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Mix of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text and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audio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Short modules that fit around family life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Learn anytime, at your own pace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Works on smartphones, tablets, or PCs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127D"/>
              </a:buClr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Help at Family Hubs for those without digital access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B6434-2F2C-73BE-3534-BF3D14D07356}"/>
              </a:ext>
            </a:extLst>
          </p:cNvPr>
          <p:cNvSpPr/>
          <p:nvPr/>
        </p:nvSpPr>
        <p:spPr>
          <a:xfrm>
            <a:off x="6794868" y="2093976"/>
            <a:ext cx="2285124" cy="1420614"/>
          </a:xfrm>
          <a:prstGeom prst="rect">
            <a:avLst/>
          </a:prstGeom>
          <a:solidFill>
            <a:srgbClr val="FFDE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DECC"/>
              </a:highlight>
            </a:endParaRPr>
          </a:p>
        </p:txBody>
      </p:sp>
      <p:pic>
        <p:nvPicPr>
          <p:cNvPr id="18" name="Picture 17" descr="A purple and black logo&#10;&#10;AI-generated content may be incorrect.">
            <a:extLst>
              <a:ext uri="{FF2B5EF4-FFF2-40B4-BE49-F238E27FC236}">
                <a16:creationId xmlns:a16="http://schemas.microsoft.com/office/drawing/2014/main" id="{BF6BA91F-C3EF-5C27-9754-E42F657E6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32" y="2210513"/>
            <a:ext cx="2048840" cy="2677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7F1C8C-27F9-0022-94E2-7C2B89DEE7AE}"/>
              </a:ext>
            </a:extLst>
          </p:cNvPr>
          <p:cNvSpPr/>
          <p:nvPr/>
        </p:nvSpPr>
        <p:spPr>
          <a:xfrm rot="5065469">
            <a:off x="9826826" y="1663775"/>
            <a:ext cx="1282093" cy="1101238"/>
          </a:xfrm>
          <a:prstGeom prst="rect">
            <a:avLst/>
          </a:prstGeom>
          <a:solidFill>
            <a:srgbClr val="FFDE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A purple and black logo&#10;&#10;AI-generated content may be incorrect.">
            <a:extLst>
              <a:ext uri="{FF2B5EF4-FFF2-40B4-BE49-F238E27FC236}">
                <a16:creationId xmlns:a16="http://schemas.microsoft.com/office/drawing/2014/main" id="{70B8CFBF-90C7-B44A-9083-9A9C6C7F40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825">
            <a:off x="9886987" y="1679708"/>
            <a:ext cx="1014353" cy="132555"/>
          </a:xfrm>
          <a:prstGeom prst="rect">
            <a:avLst/>
          </a:prstGeom>
        </p:spPr>
      </p:pic>
      <p:pic>
        <p:nvPicPr>
          <p:cNvPr id="22" name="Picture 21" descr="A purple and black logo&#10;&#10;AI-generated content may be incorrect.">
            <a:extLst>
              <a:ext uri="{FF2B5EF4-FFF2-40B4-BE49-F238E27FC236}">
                <a16:creationId xmlns:a16="http://schemas.microsoft.com/office/drawing/2014/main" id="{E9105949-D6CA-E088-86FA-2FC0C90B1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716">
            <a:off x="10662994" y="3813800"/>
            <a:ext cx="642122" cy="83912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AD6A9CA-4618-D571-29EB-5354B129501E}"/>
              </a:ext>
            </a:extLst>
          </p:cNvPr>
          <p:cNvSpPr/>
          <p:nvPr/>
        </p:nvSpPr>
        <p:spPr>
          <a:xfrm rot="572057">
            <a:off x="10805586" y="3510542"/>
            <a:ext cx="421858" cy="91200"/>
          </a:xfrm>
          <a:prstGeom prst="roundRect">
            <a:avLst>
              <a:gd name="adj" fmla="val 3496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08154A-ED44-E41A-B47F-3D059B6552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94" y="2175186"/>
            <a:ext cx="3203202" cy="1554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628FF1-22C0-C892-B2C5-49DF38148B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63" y="1868405"/>
            <a:ext cx="1812192" cy="1161022"/>
          </a:xfrm>
          <a:prstGeom prst="rect">
            <a:avLst/>
          </a:prstGeom>
        </p:spPr>
      </p:pic>
      <p:pic>
        <p:nvPicPr>
          <p:cNvPr id="23" name="Picture 22" descr="A person kissing a child&#10;&#10;AI-generated content may be incorrect.">
            <a:extLst>
              <a:ext uri="{FF2B5EF4-FFF2-40B4-BE49-F238E27FC236}">
                <a16:creationId xmlns:a16="http://schemas.microsoft.com/office/drawing/2014/main" id="{E81367E9-848D-1FB9-CB98-609A8F85F9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42" y="3979060"/>
            <a:ext cx="1629310" cy="13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4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9659E-D8BC-97D7-42D0-4D5387E5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540420"/>
            <a:ext cx="9106978" cy="517348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Language options - </a:t>
            </a:r>
            <a:r>
              <a:rPr lang="en-GB" sz="2800" b="1" dirty="0"/>
              <a:t>togetherness.co.uk/pathway-library/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C517F-225B-87D8-2D0E-6B774FCFB3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en-GB" sz="1800" b="1" kern="100" dirty="0">
              <a:solidFill>
                <a:srgbClr val="07355D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C6EA4-EB39-6DA3-8FDE-9CF2BAE0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751" r="11484"/>
          <a:stretch>
            <a:fillRect/>
          </a:stretch>
        </p:blipFill>
        <p:spPr>
          <a:xfrm>
            <a:off x="7703928" y="2066925"/>
            <a:ext cx="3537524" cy="964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707BF-2BD9-8A04-9F59-926F6ECA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927" y="3031905"/>
            <a:ext cx="3537525" cy="267147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B989EEF-A7A4-BA60-EA1E-6413C09A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62" y="1609964"/>
            <a:ext cx="5363138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Some courses </a:t>
            </a: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are available translated into languages including Modern Standard Arabic, Polish, Urdu, and various other languages.</a:t>
            </a: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The range of languages are available via</a:t>
            </a: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+mn-lt"/>
                <a:hlinkClick r:id="rId4"/>
              </a:rPr>
              <a:t>togetherness.co.uk/pathway-library/</a:t>
            </a:r>
            <a:br>
              <a:rPr lang="en-GB" sz="1600" dirty="0">
                <a:latin typeface="+mn-lt"/>
              </a:rPr>
            </a:b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Use the ‘filter pathways’ tool to explore. </a:t>
            </a: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The full library supports auto-translation through Google Translate, which offers over 200 languages.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85A083-FEA8-9498-3911-2D9379829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1" y="4635646"/>
            <a:ext cx="3136700" cy="15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F996-A944-B22D-9173-1C1E67E0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482946"/>
            <a:ext cx="4363528" cy="381433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Find Togetherness online</a:t>
            </a:r>
            <a:br>
              <a:rPr lang="en-GB" sz="2400" dirty="0">
                <a:latin typeface="Lexend" pitchFamily="2" charset="0"/>
                <a:cs typeface="Arial" panose="020B0604020202020204" pitchFamily="34" charset="0"/>
              </a:rPr>
            </a:br>
            <a:br>
              <a:rPr lang="en-GB" sz="2400" dirty="0">
                <a:latin typeface="Lexend" pitchFamily="2" charset="0"/>
                <a:cs typeface="Arial" panose="020B0604020202020204" pitchFamily="34" charset="0"/>
              </a:rPr>
            </a:br>
            <a:br>
              <a:rPr lang="en-GB" sz="2400" dirty="0">
                <a:latin typeface="Lexend" pitchFamily="2" charset="0"/>
                <a:cs typeface="Arial" panose="020B0604020202020204" pitchFamily="34" charset="0"/>
              </a:rPr>
            </a:br>
            <a:br>
              <a:rPr lang="en-GB" sz="2400" dirty="0">
                <a:latin typeface="Lexend" pitchFamily="2" charset="0"/>
                <a:cs typeface="Arial" panose="020B0604020202020204" pitchFamily="34" charset="0"/>
              </a:rPr>
            </a:br>
            <a:r>
              <a:rPr lang="en-GB" sz="2400" b="1" dirty="0">
                <a:cs typeface="Arial" panose="020B0604020202020204" pitchFamily="34" charset="0"/>
                <a:hlinkClick r:id="rId2"/>
              </a:rPr>
              <a:t>togetherness</a:t>
            </a:r>
            <a:r>
              <a:rPr lang="en-GB" sz="2000" b="1" dirty="0">
                <a:cs typeface="Arial" panose="020B0604020202020204" pitchFamily="34" charset="0"/>
                <a:hlinkClick r:id="rId2"/>
              </a:rPr>
              <a:t>.co.uk</a:t>
            </a:r>
            <a:endParaRPr lang="en-GB" sz="24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BFD240-B674-670C-9B8C-A5416D674C7A}"/>
              </a:ext>
            </a:extLst>
          </p:cNvPr>
          <p:cNvGrpSpPr/>
          <p:nvPr/>
        </p:nvGrpSpPr>
        <p:grpSpPr>
          <a:xfrm>
            <a:off x="275797" y="2542176"/>
            <a:ext cx="4363528" cy="3087196"/>
            <a:chOff x="3085003" y="1936549"/>
            <a:chExt cx="3340423" cy="2363349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11C5FDC7-57C7-7EB3-1246-C13E694D300C}"/>
                </a:ext>
              </a:extLst>
            </p:cNvPr>
            <p:cNvSpPr/>
            <p:nvPr/>
          </p:nvSpPr>
          <p:spPr>
            <a:xfrm>
              <a:off x="3085003" y="1936549"/>
              <a:ext cx="3340423" cy="2363349"/>
            </a:xfrm>
            <a:custGeom>
              <a:avLst/>
              <a:gdLst/>
              <a:ahLst/>
              <a:cxnLst/>
              <a:rect l="l" t="t" r="r" b="b"/>
              <a:pathLst>
                <a:path w="5815972" h="4114800">
                  <a:moveTo>
                    <a:pt x="0" y="0"/>
                  </a:moveTo>
                  <a:lnTo>
                    <a:pt x="5815972" y="0"/>
                  </a:lnTo>
                  <a:lnTo>
                    <a:pt x="58159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503B1E-668E-8D4C-CACD-8F3CC0BBD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30703" y="2107612"/>
              <a:ext cx="2018530" cy="1303518"/>
            </a:xfrm>
            <a:prstGeom prst="rect">
              <a:avLst/>
            </a:prstGeom>
          </p:spPr>
        </p:pic>
      </p:grpSp>
      <p:pic>
        <p:nvPicPr>
          <p:cNvPr id="26" name="Picture 2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C755D361-DAB5-3C41-BB60-25CC015BF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8"/>
          <a:stretch>
            <a:fillRect/>
          </a:stretch>
        </p:blipFill>
        <p:spPr>
          <a:xfrm>
            <a:off x="959278" y="2647137"/>
            <a:ext cx="2972566" cy="18853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6A507B-FC56-DA01-367C-70D6AC4D86C9}"/>
              </a:ext>
            </a:extLst>
          </p:cNvPr>
          <p:cNvSpPr txBox="1"/>
          <p:nvPr/>
        </p:nvSpPr>
        <p:spPr>
          <a:xfrm>
            <a:off x="4781488" y="1778746"/>
            <a:ext cx="7205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CE0F69"/>
                </a:solidFill>
                <a:latin typeface="+mj-lt"/>
                <a:cs typeface="Arial" panose="020B0604020202020204" pitchFamily="34" charset="0"/>
                <a:hlinkClick r:id="rId7"/>
              </a:rPr>
              <a:t>fyi.bradford.gov.uk/parenting-programme-pathway</a:t>
            </a:r>
            <a:endParaRPr lang="en-GB" sz="2400" b="1" dirty="0">
              <a:solidFill>
                <a:srgbClr val="CE0F69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6D5187-C600-DE43-101E-A2CA489FF8F4}"/>
              </a:ext>
            </a:extLst>
          </p:cNvPr>
          <p:cNvGrpSpPr/>
          <p:nvPr/>
        </p:nvGrpSpPr>
        <p:grpSpPr>
          <a:xfrm>
            <a:off x="5029200" y="2542176"/>
            <a:ext cx="4586672" cy="3087196"/>
            <a:chOff x="1171575" y="2014312"/>
            <a:chExt cx="3340423" cy="2363349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2C48E8F-B816-79A1-55CB-E10D61C82A88}"/>
                </a:ext>
              </a:extLst>
            </p:cNvPr>
            <p:cNvSpPr/>
            <p:nvPr/>
          </p:nvSpPr>
          <p:spPr>
            <a:xfrm>
              <a:off x="1171575" y="2014312"/>
              <a:ext cx="3340423" cy="2363349"/>
            </a:xfrm>
            <a:custGeom>
              <a:avLst/>
              <a:gdLst/>
              <a:ahLst/>
              <a:cxnLst/>
              <a:rect l="l" t="t" r="r" b="b"/>
              <a:pathLst>
                <a:path w="5815972" h="4114800">
                  <a:moveTo>
                    <a:pt x="0" y="0"/>
                  </a:moveTo>
                  <a:lnTo>
                    <a:pt x="5815972" y="0"/>
                  </a:lnTo>
                  <a:lnTo>
                    <a:pt x="58159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6" name="Picture 5" descr="A logo with colorful circles and text&#10;&#10;Description automatically generated">
              <a:extLst>
                <a:ext uri="{FF2B5EF4-FFF2-40B4-BE49-F238E27FC236}">
                  <a16:creationId xmlns:a16="http://schemas.microsoft.com/office/drawing/2014/main" id="{E64EDEAA-01B1-1FEE-8C68-706F56275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693" y="2248740"/>
              <a:ext cx="1226958" cy="117502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9AD8C1-17E3-368D-61E1-4EDAD74CFC64}"/>
              </a:ext>
            </a:extLst>
          </p:cNvPr>
          <p:cNvGrpSpPr/>
          <p:nvPr/>
        </p:nvGrpSpPr>
        <p:grpSpPr>
          <a:xfrm>
            <a:off x="6984959" y="570640"/>
            <a:ext cx="1074568" cy="932802"/>
            <a:chOff x="5698013" y="997670"/>
            <a:chExt cx="1074568" cy="93280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0578145-0B77-BA8B-C228-01CC08DAAE68}"/>
                </a:ext>
              </a:extLst>
            </p:cNvPr>
            <p:cNvSpPr/>
            <p:nvPr/>
          </p:nvSpPr>
          <p:spPr>
            <a:xfrm>
              <a:off x="5698013" y="997670"/>
              <a:ext cx="1074568" cy="932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 descr="A logo with colorful circles and text&#10;&#10;Description automatically generated">
              <a:extLst>
                <a:ext uri="{FF2B5EF4-FFF2-40B4-BE49-F238E27FC236}">
                  <a16:creationId xmlns:a16="http://schemas.microsoft.com/office/drawing/2014/main" id="{5B0F8E01-5436-5C1F-6CCB-6ABA067A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361"/>
            <a:stretch>
              <a:fillRect/>
            </a:stretch>
          </p:blipFill>
          <p:spPr>
            <a:xfrm>
              <a:off x="5698013" y="1094712"/>
              <a:ext cx="1074568" cy="757799"/>
            </a:xfrm>
            <a:prstGeom prst="rect">
              <a:avLst/>
            </a:prstGeom>
          </p:spPr>
        </p:pic>
      </p:grpSp>
      <p:pic>
        <p:nvPicPr>
          <p:cNvPr id="42" name="Graphic 41" descr="Line arrow: Counter-clockwise curve with solid fill">
            <a:extLst>
              <a:ext uri="{FF2B5EF4-FFF2-40B4-BE49-F238E27FC236}">
                <a16:creationId xmlns:a16="http://schemas.microsoft.com/office/drawing/2014/main" id="{E3D5FE05-C04F-04A6-1B50-D4C44B4B1E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858489" flipH="1">
            <a:off x="2910828" y="2137457"/>
            <a:ext cx="914400" cy="914400"/>
          </a:xfrm>
          <a:prstGeom prst="rect">
            <a:avLst/>
          </a:prstGeom>
        </p:spPr>
      </p:pic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2EF53B04-23B8-6237-36E7-A26F725EF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89" y="2700895"/>
            <a:ext cx="2937455" cy="1806074"/>
          </a:xfrm>
          <a:prstGeom prst="rect">
            <a:avLst/>
          </a:prstGeom>
        </p:spPr>
      </p:pic>
      <p:pic>
        <p:nvPicPr>
          <p:cNvPr id="28" name="Picture 27" descr="A screenshot of a website&#10;&#10;AI-generated content may be incorrect.">
            <a:extLst>
              <a:ext uri="{FF2B5EF4-FFF2-40B4-BE49-F238E27FC236}">
                <a16:creationId xmlns:a16="http://schemas.microsoft.com/office/drawing/2014/main" id="{15D87796-3891-AD28-A900-D8D3A35D9B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-2001" r="313" b="2001"/>
          <a:stretch>
            <a:fillRect/>
          </a:stretch>
        </p:blipFill>
        <p:spPr>
          <a:xfrm>
            <a:off x="7884207" y="2921955"/>
            <a:ext cx="4131167" cy="232590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phic 42" descr="Line arrow: Counter-clockwise curve with solid fill">
            <a:extLst>
              <a:ext uri="{FF2B5EF4-FFF2-40B4-BE49-F238E27FC236}">
                <a16:creationId xmlns:a16="http://schemas.microsoft.com/office/drawing/2014/main" id="{F5507B46-9EE4-631F-8AB7-6EC8B06E2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1741511">
            <a:off x="5292411" y="2323597"/>
            <a:ext cx="914400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9B642E-F2DF-2452-4AE7-C9C3B874D5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b="5321"/>
          <a:stretch>
            <a:fillRect/>
          </a:stretch>
        </p:blipFill>
        <p:spPr>
          <a:xfrm>
            <a:off x="6772581" y="4310510"/>
            <a:ext cx="636690" cy="192483"/>
          </a:xfrm>
          <a:prstGeom prst="rect">
            <a:avLst/>
          </a:prstGeom>
        </p:spPr>
      </p:pic>
      <p:pic>
        <p:nvPicPr>
          <p:cNvPr id="40" name="Graphic 39" descr="Line arrow: Slight curve with solid fill">
            <a:extLst>
              <a:ext uri="{FF2B5EF4-FFF2-40B4-BE49-F238E27FC236}">
                <a16:creationId xmlns:a16="http://schemas.microsoft.com/office/drawing/2014/main" id="{D12BE10F-0253-89D7-D1AE-8A9B546FA3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53730">
            <a:off x="7187373" y="3965580"/>
            <a:ext cx="1074825" cy="10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5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A6406-2725-BDC3-6CF2-63F95E3F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518765"/>
            <a:ext cx="6801928" cy="664204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Signing Up</a:t>
            </a:r>
            <a:endParaRPr lang="en-GB" sz="28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A2824AA-6DFA-D31E-26E1-5000F8119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34" y="1132103"/>
            <a:ext cx="5586679" cy="110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Signing up to the courses is private – agencies or services cannot see who has signed up. All data is anonymised.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Certificates are available to learners for certain courses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C7CF6D-2D1C-1819-5A2E-18C38479C01C}"/>
              </a:ext>
            </a:extLst>
          </p:cNvPr>
          <p:cNvGrpSpPr/>
          <p:nvPr/>
        </p:nvGrpSpPr>
        <p:grpSpPr>
          <a:xfrm>
            <a:off x="6675796" y="729377"/>
            <a:ext cx="3944112" cy="4933917"/>
            <a:chOff x="6896028" y="672144"/>
            <a:chExt cx="3944112" cy="493391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3BC66A-FC09-FAFA-E48F-B1A213E12711}"/>
                </a:ext>
              </a:extLst>
            </p:cNvPr>
            <p:cNvSpPr/>
            <p:nvPr/>
          </p:nvSpPr>
          <p:spPr>
            <a:xfrm>
              <a:off x="6896028" y="5526086"/>
              <a:ext cx="3944111" cy="79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6DEB496-A40C-17F1-43EF-44DA0644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96028" y="672144"/>
              <a:ext cx="3944112" cy="2426971"/>
            </a:xfrm>
            <a:prstGeom prst="rect">
              <a:avLst/>
            </a:prstGeom>
            <a:effectLst/>
          </p:spPr>
        </p:pic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4210214-35FD-3BAF-90A6-ACDFC50DB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028" y="3099115"/>
              <a:ext cx="3944111" cy="2426971"/>
            </a:xfrm>
            <a:prstGeom prst="rect">
              <a:avLst/>
            </a:prstGeom>
            <a:effectLst/>
          </p:spPr>
        </p:pic>
      </p:grpSp>
      <p:pic>
        <p:nvPicPr>
          <p:cNvPr id="20" name="Graphic 19" descr="Line arrow: Counter-clockwise curve with solid fill">
            <a:extLst>
              <a:ext uri="{FF2B5EF4-FFF2-40B4-BE49-F238E27FC236}">
                <a16:creationId xmlns:a16="http://schemas.microsoft.com/office/drawing/2014/main" id="{6153232E-6384-3895-797B-E20FEBD4E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981831">
            <a:off x="5952904" y="3481098"/>
            <a:ext cx="914400" cy="914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59605FF-86D8-B66B-32E6-A5452A95D97C}"/>
              </a:ext>
            </a:extLst>
          </p:cNvPr>
          <p:cNvGrpSpPr/>
          <p:nvPr/>
        </p:nvGrpSpPr>
        <p:grpSpPr>
          <a:xfrm>
            <a:off x="915058" y="3156348"/>
            <a:ext cx="3264092" cy="2309345"/>
            <a:chOff x="786700" y="2604345"/>
            <a:chExt cx="4363528" cy="30871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E506C5-6037-5B52-05DC-669B5D6E5527}"/>
                </a:ext>
              </a:extLst>
            </p:cNvPr>
            <p:cNvGrpSpPr/>
            <p:nvPr/>
          </p:nvGrpSpPr>
          <p:grpSpPr>
            <a:xfrm>
              <a:off x="786700" y="2604345"/>
              <a:ext cx="4363528" cy="3087196"/>
              <a:chOff x="3085003" y="1936549"/>
              <a:chExt cx="3340423" cy="2363349"/>
            </a:xfrm>
          </p:grpSpPr>
          <p:sp>
            <p:nvSpPr>
              <p:cNvPr id="8" name="Freeform 2">
                <a:extLst>
                  <a:ext uri="{FF2B5EF4-FFF2-40B4-BE49-F238E27FC236}">
                    <a16:creationId xmlns:a16="http://schemas.microsoft.com/office/drawing/2014/main" id="{FDC87F1F-5359-71EC-6DB1-AC10F5843899}"/>
                  </a:ext>
                </a:extLst>
              </p:cNvPr>
              <p:cNvSpPr/>
              <p:nvPr/>
            </p:nvSpPr>
            <p:spPr>
              <a:xfrm>
                <a:off x="3085003" y="1936549"/>
                <a:ext cx="3340423" cy="2363349"/>
              </a:xfrm>
              <a:custGeom>
                <a:avLst/>
                <a:gdLst/>
                <a:ahLst/>
                <a:cxnLst/>
                <a:rect l="l" t="t" r="r" b="b"/>
                <a:pathLst>
                  <a:path w="5815972" h="4114800">
                    <a:moveTo>
                      <a:pt x="0" y="0"/>
                    </a:moveTo>
                    <a:lnTo>
                      <a:pt x="5815972" y="0"/>
                    </a:lnTo>
                    <a:lnTo>
                      <a:pt x="581597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D62BCA2-B003-337D-98ED-484678FBE7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0703" y="2107612"/>
                <a:ext cx="2018530" cy="1303518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29178E-EDDE-D7C2-B1DD-44DEB198B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22389"/>
            <a:stretch>
              <a:fillRect/>
            </a:stretch>
          </p:blipFill>
          <p:spPr>
            <a:xfrm>
              <a:off x="1474682" y="2754458"/>
              <a:ext cx="2963504" cy="182701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99F2981-DF46-EB7E-5879-D427F98D9A60}"/>
              </a:ext>
            </a:extLst>
          </p:cNvPr>
          <p:cNvSpPr txBox="1"/>
          <p:nvPr/>
        </p:nvSpPr>
        <p:spPr>
          <a:xfrm>
            <a:off x="-429021" y="2528754"/>
            <a:ext cx="7205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4949C"/>
                </a:solidFill>
                <a:latin typeface="+mj-lt"/>
                <a:ea typeface="+mj-ea"/>
                <a:cs typeface="Arial" panose="020B0604020202020204" pitchFamily="34" charset="0"/>
                <a:hlinkClick r:id="rId10"/>
              </a:rPr>
              <a:t>togetherness.co.uk/</a:t>
            </a:r>
            <a:r>
              <a:rPr lang="en-GB" sz="2400" b="1" dirty="0" err="1">
                <a:solidFill>
                  <a:srgbClr val="14949C"/>
                </a:solidFill>
                <a:latin typeface="+mj-lt"/>
                <a:ea typeface="+mj-ea"/>
                <a:cs typeface="Arial" panose="020B0604020202020204" pitchFamily="34" charset="0"/>
                <a:hlinkClick r:id="rId10"/>
              </a:rPr>
              <a:t>mul</a:t>
            </a:r>
            <a:r>
              <a:rPr lang="en-GB" sz="2400" b="1" dirty="0">
                <a:solidFill>
                  <a:srgbClr val="14949C"/>
                </a:solidFill>
                <a:latin typeface="+mj-lt"/>
                <a:ea typeface="+mj-ea"/>
                <a:cs typeface="Arial" panose="020B0604020202020204" pitchFamily="34" charset="0"/>
                <a:hlinkClick r:id="rId10"/>
              </a:rPr>
              <a:t>/</a:t>
            </a:r>
            <a:r>
              <a:rPr lang="en-GB" sz="2400" b="1" dirty="0" err="1">
                <a:solidFill>
                  <a:srgbClr val="14949C"/>
                </a:solidFill>
                <a:latin typeface="+mj-lt"/>
                <a:ea typeface="+mj-ea"/>
                <a:cs typeface="Arial" panose="020B0604020202020204" pitchFamily="34" charset="0"/>
                <a:hlinkClick r:id="rId10"/>
              </a:rPr>
              <a:t>bradford</a:t>
            </a:r>
            <a:r>
              <a:rPr lang="en-GB" sz="2400" b="1" dirty="0">
                <a:solidFill>
                  <a:srgbClr val="14949C"/>
                </a:solidFill>
                <a:latin typeface="+mj-lt"/>
                <a:ea typeface="+mj-ea"/>
                <a:cs typeface="Arial" panose="020B0604020202020204" pitchFamily="34" charset="0"/>
                <a:hlinkClick r:id="rId10"/>
              </a:rPr>
              <a:t>-district/</a:t>
            </a:r>
            <a:endParaRPr lang="en-GB" sz="2400" b="1" dirty="0">
              <a:solidFill>
                <a:srgbClr val="14949C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18" name="Graphic 17" descr="Line arrow: Counter-clockwise curve with solid fill">
            <a:extLst>
              <a:ext uri="{FF2B5EF4-FFF2-40B4-BE49-F238E27FC236}">
                <a16:creationId xmlns:a16="http://schemas.microsoft.com/office/drawing/2014/main" id="{DD66DFF0-B31A-FFC1-6ACC-BD0B3B2AB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6108" y="3016722"/>
            <a:ext cx="914400" cy="9144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EB0587-7C85-577E-E470-3954AB7314DB}"/>
              </a:ext>
            </a:extLst>
          </p:cNvPr>
          <p:cNvSpPr/>
          <p:nvPr/>
        </p:nvSpPr>
        <p:spPr>
          <a:xfrm>
            <a:off x="3410978" y="3335089"/>
            <a:ext cx="3099991" cy="53249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643B05-E22C-617E-4907-69873183B2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1783" y="3386101"/>
            <a:ext cx="2844946" cy="4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7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B6E66-BD59-B1C7-0688-C5C17966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D6115-51DB-4E8C-5321-20AC4527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441767"/>
            <a:ext cx="6801928" cy="664204"/>
          </a:xfrm>
        </p:spPr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Using the Togetherness course library</a:t>
            </a:r>
            <a:endParaRPr lang="en-GB" sz="28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34E0CEE-ECCA-ECB3-30D5-2E30F7CE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70" y="1356362"/>
            <a:ext cx="4951843" cy="16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F1485"/>
                </a:solidFill>
                <a:latin typeface="Lexend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To access the courses for free, all people will need is their post code and the access code – </a:t>
            </a:r>
            <a:r>
              <a:rPr lang="en-GB" sz="16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BDPARENTS</a:t>
            </a:r>
            <a:endParaRPr lang="en-GB" sz="1600" b="1" kern="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5127D"/>
              </a:buClr>
            </a:pP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People can register for as many courses as they want</a:t>
            </a:r>
            <a:r>
              <a:rPr lang="en-GB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316BA554-64A7-A24F-A80A-FF860AB16727}"/>
              </a:ext>
            </a:extLst>
          </p:cNvPr>
          <p:cNvSpPr/>
          <p:nvPr/>
        </p:nvSpPr>
        <p:spPr>
          <a:xfrm rot="16200000">
            <a:off x="903512" y="3560056"/>
            <a:ext cx="2129353" cy="2523435"/>
          </a:xfrm>
          <a:prstGeom prst="flowChartDelay">
            <a:avLst/>
          </a:prstGeom>
          <a:solidFill>
            <a:srgbClr val="F040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68AC5D-E588-3398-3B97-592F0BCB6A67}"/>
              </a:ext>
            </a:extLst>
          </p:cNvPr>
          <p:cNvSpPr txBox="1"/>
          <p:nvPr/>
        </p:nvSpPr>
        <p:spPr>
          <a:xfrm>
            <a:off x="857639" y="4141907"/>
            <a:ext cx="2252904" cy="1359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3600" b="1" kern="100" dirty="0">
                <a:solidFill>
                  <a:schemeClr val="bg1"/>
                </a:solidFill>
                <a:effectLst/>
                <a:latin typeface="Lexen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FREE! </a:t>
            </a:r>
          </a:p>
          <a:p>
            <a:pPr algn="ctr">
              <a:lnSpc>
                <a:spcPct val="107000"/>
              </a:lnSpc>
            </a:pPr>
            <a:r>
              <a:rPr lang="en-GB" b="1" kern="100" dirty="0">
                <a:solidFill>
                  <a:schemeClr val="bg1"/>
                </a:solidFill>
                <a:latin typeface="Lexen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With access code: </a:t>
            </a:r>
            <a:r>
              <a:rPr lang="en-GB" sz="2400" b="1" kern="100" dirty="0">
                <a:solidFill>
                  <a:schemeClr val="bg1"/>
                </a:solidFill>
                <a:latin typeface="Lexen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BDPARENTS</a:t>
            </a:r>
            <a:endParaRPr lang="en-GB" sz="1800" b="1" kern="100" dirty="0">
              <a:solidFill>
                <a:schemeClr val="bg1"/>
              </a:solidFill>
              <a:effectLst/>
              <a:latin typeface="Lexend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3259C-3CE9-23EE-597F-C822A8192206}"/>
              </a:ext>
            </a:extLst>
          </p:cNvPr>
          <p:cNvGrpSpPr/>
          <p:nvPr/>
        </p:nvGrpSpPr>
        <p:grpSpPr>
          <a:xfrm>
            <a:off x="6675796" y="1331914"/>
            <a:ext cx="5210175" cy="4130363"/>
            <a:chOff x="6830657" y="3800910"/>
            <a:chExt cx="5210175" cy="41303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9383CFA-181D-24BE-8BE3-A4B188944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"/>
            <a:stretch>
              <a:fillRect/>
            </a:stretch>
          </p:blipFill>
          <p:spPr>
            <a:xfrm>
              <a:off x="6830657" y="3800910"/>
              <a:ext cx="5210175" cy="1023022"/>
            </a:xfrm>
            <a:prstGeom prst="rect">
              <a:avLst/>
            </a:prstGeom>
          </p:spPr>
        </p:pic>
        <p:pic>
          <p:nvPicPr>
            <p:cNvPr id="17" name="Picture 1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30DDF9B-54D6-6062-46FE-97CD1F5C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34"/>
            <a:stretch>
              <a:fillRect/>
            </a:stretch>
          </p:blipFill>
          <p:spPr>
            <a:xfrm>
              <a:off x="6830657" y="4823932"/>
              <a:ext cx="5210175" cy="3107341"/>
            </a:xfrm>
            <a:prstGeom prst="rect">
              <a:avLst/>
            </a:prstGeom>
          </p:spPr>
        </p:pic>
      </p:grpSp>
      <p:pic>
        <p:nvPicPr>
          <p:cNvPr id="15" name="Picture 14" descr="A red rectangle with white text&#10;&#10;AI-generated content may be incorrect.">
            <a:extLst>
              <a:ext uri="{FF2B5EF4-FFF2-40B4-BE49-F238E27FC236}">
                <a16:creationId xmlns:a16="http://schemas.microsoft.com/office/drawing/2014/main" id="{B55B633B-5326-3312-8381-B7A6F03CD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3" y="3196336"/>
            <a:ext cx="2023590" cy="774176"/>
          </a:xfrm>
          <a:prstGeom prst="rect">
            <a:avLst/>
          </a:prstGeom>
        </p:spPr>
      </p:pic>
      <p:pic>
        <p:nvPicPr>
          <p:cNvPr id="20" name="Graphic 19" descr="Line arrow: Counter-clockwise curve with solid fill">
            <a:extLst>
              <a:ext uri="{FF2B5EF4-FFF2-40B4-BE49-F238E27FC236}">
                <a16:creationId xmlns:a16="http://schemas.microsoft.com/office/drawing/2014/main" id="{5F43CEC2-4C25-641C-071B-819D91D65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981831">
            <a:off x="5929529" y="3071239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90BB3-11C3-EF33-BDF7-417ED1DE69FA}"/>
              </a:ext>
            </a:extLst>
          </p:cNvPr>
          <p:cNvSpPr txBox="1"/>
          <p:nvPr/>
        </p:nvSpPr>
        <p:spPr>
          <a:xfrm>
            <a:off x="5787456" y="608368"/>
            <a:ext cx="7205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04017"/>
                </a:solidFill>
                <a:latin typeface="+mj-lt"/>
                <a:ea typeface="+mj-ea"/>
                <a:cs typeface="Arial" panose="020B0604020202020204" pitchFamily="34" charset="0"/>
                <a:hlinkClick r:id="rId7"/>
              </a:rPr>
              <a:t>togetherness.co.uk/pathway-library/</a:t>
            </a:r>
            <a:endParaRPr lang="en-GB" sz="2400" b="1" dirty="0">
              <a:solidFill>
                <a:srgbClr val="F04017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Graphic 3" descr="Line arrow: Counter-clockwise curve with solid fill">
            <a:extLst>
              <a:ext uri="{FF2B5EF4-FFF2-40B4-BE49-F238E27FC236}">
                <a16:creationId xmlns:a16="http://schemas.microsoft.com/office/drawing/2014/main" id="{1F8C5F32-016E-6494-00AE-B0D807B2D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821537">
            <a:off x="6079963" y="6789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42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8b8dfd0-aa16-412c-9b26-b845b9acd1a9}" enabled="0" method="" siteId="{28b8dfd0-aa16-412c-9b26-b845b9acd1a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846</Words>
  <Application>Microsoft Office PowerPoint</Application>
  <PresentationFormat>Widescreen</PresentationFormat>
  <Paragraphs>127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Lexend</vt:lpstr>
      <vt:lpstr>Lexend Light</vt:lpstr>
      <vt:lpstr>Lexend Medium</vt:lpstr>
      <vt:lpstr>Raleway</vt:lpstr>
      <vt:lpstr>Symbol</vt:lpstr>
      <vt:lpstr>Times New Roman</vt:lpstr>
      <vt:lpstr>Office Theme</vt:lpstr>
      <vt:lpstr>PowerPoint Presentation</vt:lpstr>
      <vt:lpstr>Togetherness is universally available for families, teens, and adults across Bradford, designed to complement and enhance existing support and programmes without replacing them.</vt:lpstr>
      <vt:lpstr>A free, online library of evidence-based courses, know and ‘pathways’ to help people in the Bradford District deal with…  </vt:lpstr>
      <vt:lpstr>Online pathways overview 17 courses themed for different age groups &amp; needs. </vt:lpstr>
      <vt:lpstr>Togetherness is accessed online</vt:lpstr>
      <vt:lpstr>Language options - togetherness.co.uk/pathway-library/ </vt:lpstr>
      <vt:lpstr>Find Togetherness online    togetherness.co.uk</vt:lpstr>
      <vt:lpstr>Signing Up</vt:lpstr>
      <vt:lpstr>Using the Togetherness course library</vt:lpstr>
      <vt:lpstr>Promoting Togetherness to families</vt:lpstr>
      <vt:lpstr>PowerPoint Presentation</vt:lpstr>
      <vt:lpstr>Find Togetherness NHS on social media:</vt:lpstr>
      <vt:lpstr>Togetherness Toolkit</vt:lpstr>
      <vt:lpstr>Any Questions?</vt:lpstr>
    </vt:vector>
  </TitlesOfParts>
  <Company>City of Bradford Metropolitan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Rana Wall</dc:creator>
  <cp:lastModifiedBy>Josephine Graham</cp:lastModifiedBy>
  <cp:revision>4</cp:revision>
  <dcterms:created xsi:type="dcterms:W3CDTF">2025-11-12T10:55:37Z</dcterms:created>
  <dcterms:modified xsi:type="dcterms:W3CDTF">2025-11-26T12:18:27Z</dcterms:modified>
</cp:coreProperties>
</file>