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4"/>
  </p:sldMasterIdLst>
  <p:notesMasterIdLst>
    <p:notesMasterId r:id="rId17"/>
  </p:notesMasterIdLst>
  <p:handoutMasterIdLst>
    <p:handoutMasterId r:id="rId18"/>
  </p:handoutMasterIdLst>
  <p:sldIdLst>
    <p:sldId id="278" r:id="rId5"/>
    <p:sldId id="279" r:id="rId6"/>
    <p:sldId id="276" r:id="rId7"/>
    <p:sldId id="281" r:id="rId8"/>
    <p:sldId id="282" r:id="rId9"/>
    <p:sldId id="283" r:id="rId10"/>
    <p:sldId id="261" r:id="rId11"/>
    <p:sldId id="285" r:id="rId12"/>
    <p:sldId id="288" r:id="rId13"/>
    <p:sldId id="277" r:id="rId14"/>
    <p:sldId id="286" r:id="rId15"/>
    <p:sldId id="28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355D"/>
    <a:srgbClr val="CE0F69"/>
    <a:srgbClr val="F8DBE9"/>
    <a:srgbClr val="B2FDE4"/>
    <a:srgbClr val="D0E3F1"/>
    <a:srgbClr val="E6E6E6"/>
    <a:srgbClr val="D9D9D9"/>
    <a:srgbClr val="A1D8FC"/>
    <a:srgbClr val="0E8E9D"/>
    <a:srgbClr val="39B5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D9139344-640D-4FBE-A45E-830D26374B4A}">
  <a:tblStyle styleId="{D9139344-640D-4FBE-A45E-830D26374B4A}" styleName="Bradford Table Shade (Default)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dk2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dk2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8EC8DDD-7F69-4D3C-A586-4EAB4E10A272}" styleName="Bradford Table Heritage Blue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312" autoAdjust="0"/>
    <p:restoredTop sz="96197" autoAdjust="0"/>
  </p:normalViewPr>
  <p:slideViewPr>
    <p:cSldViewPr snapToGrid="0" showGuides="1">
      <p:cViewPr varScale="1">
        <p:scale>
          <a:sx n="72" d="100"/>
          <a:sy n="72" d="100"/>
        </p:scale>
        <p:origin x="67" y="365"/>
      </p:cViewPr>
      <p:guideLst>
        <p:guide orient="horz" pos="2160"/>
        <p:guide pos="3841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154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EB4E2BA-649D-30C8-7DC6-8A285C1862E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9E1CEF-BB2E-7FAB-48D3-67341B8E211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7045FA-0E0C-43B0-BA48-4B2845FD576C}" type="datetimeFigureOut">
              <a:rPr lang="en-GB" smtClean="0"/>
              <a:t>02/10/2024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BA6B9-19BB-BA03-FBA0-FFBC70B8E0B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2B205E-1973-0B4E-C0C2-7F1E51A3B58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152A7E-5A71-4A83-9231-4051237CE7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70065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AD5BE-56B7-43FA-95F4-9DE01071AD81}" type="datetimeFigureOut">
              <a:rPr lang="en-GB" smtClean="0"/>
              <a:t>02/10/2024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AFE752-54D1-47ED-9A23-A42E49F4B3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2458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578F9-9584-8205-D433-3F037AA11A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0888" y="2772000"/>
            <a:ext cx="9932988" cy="845231"/>
          </a:xfrm>
        </p:spPr>
        <p:txBody>
          <a:bodyPr anchor="t" anchorCtr="0"/>
          <a:lstStyle>
            <a:lvl1pPr algn="l">
              <a:defRPr sz="65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73A67A-2423-E005-0388-E71531ACB8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5012" y="3925888"/>
            <a:ext cx="9948863" cy="1655762"/>
          </a:xfrm>
        </p:spPr>
        <p:txBody>
          <a:bodyPr>
            <a:normAutofit/>
          </a:bodyPr>
          <a:lstStyle>
            <a:lvl1pPr marL="0" indent="0" algn="l">
              <a:lnSpc>
                <a:spcPts val="4500"/>
              </a:lnSpc>
              <a:spcBef>
                <a:spcPts val="0"/>
              </a:spcBef>
              <a:buNone/>
              <a:defRPr sz="4500" b="1">
                <a:latin typeface="+mj-lt"/>
              </a:defRPr>
            </a:lvl1pPr>
            <a:lvl2pPr marL="580352" indent="0" algn="ctr">
              <a:buNone/>
              <a:defRPr sz="2538"/>
            </a:lvl2pPr>
            <a:lvl3pPr marL="1160705" indent="0" algn="ctr">
              <a:buNone/>
              <a:defRPr sz="2284"/>
            </a:lvl3pPr>
            <a:lvl4pPr marL="1741057" indent="0" algn="ctr">
              <a:buNone/>
              <a:defRPr sz="2031"/>
            </a:lvl4pPr>
            <a:lvl5pPr marL="2321410" indent="0" algn="ctr">
              <a:buNone/>
              <a:defRPr sz="2031"/>
            </a:lvl5pPr>
            <a:lvl6pPr marL="2901762" indent="0" algn="ctr">
              <a:buNone/>
              <a:defRPr sz="2031"/>
            </a:lvl6pPr>
            <a:lvl7pPr marL="3482115" indent="0" algn="ctr">
              <a:buNone/>
              <a:defRPr sz="2031"/>
            </a:lvl7pPr>
            <a:lvl8pPr marL="4062467" indent="0" algn="ctr">
              <a:buNone/>
              <a:defRPr sz="2031"/>
            </a:lvl8pPr>
            <a:lvl9pPr marL="4642820" indent="0" algn="ctr">
              <a:buNone/>
              <a:defRPr sz="2031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C42BF05-E7BC-9134-B4A6-73655F861ED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© 2024 Bradford Children and Families Trust</a:t>
            </a:r>
          </a:p>
        </p:txBody>
      </p:sp>
      <p:pic>
        <p:nvPicPr>
          <p:cNvPr id="5" name="Picture 4" descr="A group of kids holding up letters&#10;&#10;Description automatically generated">
            <a:extLst>
              <a:ext uri="{FF2B5EF4-FFF2-40B4-BE49-F238E27FC236}">
                <a16:creationId xmlns:a16="http://schemas.microsoft.com/office/drawing/2014/main" id="{87A1D64F-5D67-C3A5-6D56-4EA9BBEEA1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735" y="561140"/>
            <a:ext cx="7772400" cy="1282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6108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3" orient="horz" pos="2160" userDrawn="1">
          <p15:clr>
            <a:srgbClr val="FBAE40"/>
          </p15:clr>
        </p15:guide>
        <p15:guide id="14" pos="384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D2666-604C-F8BC-6AD3-9BDB1C24A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ED07E7-EFB2-67CF-F3A2-847C1A22AF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© 2024 Bradford Children and Families Trust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B4EC9B-4772-C6FB-E37E-DCBE751777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428DE99-F85E-4AC6-8747-A2721377D1C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9311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Sha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ED07E7-EFB2-67CF-F3A2-847C1A22AF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© 2024 Bradford Children and Families Trust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B4EC9B-4772-C6FB-E37E-DCBE751777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428DE99-F85E-4AC6-8747-A2721377D1C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9D2666-604C-F8BC-6AD3-9BDB1C24A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C544B3-B6B5-BE55-A075-5BF26ABE78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081" y="6310800"/>
            <a:ext cx="10719838" cy="51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3460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 Warm Pink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993C1AD-93A6-6A29-66C2-90FD96C7678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081" y="6310800"/>
            <a:ext cx="10719838" cy="51816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ED07E7-EFB2-67CF-F3A2-847C1A22AF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© 2024 Bradford Children and Families Trust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B4EC9B-4772-C6FB-E37E-DCBE751777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428DE99-F85E-4AC6-8747-A2721377D1C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9D2666-604C-F8BC-6AD3-9BDB1C24A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542380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CB41C6-F42E-7F22-D81A-F9A2239906F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© 2024 Bradford Children and Families Trust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E6937-0716-7CF2-B3FD-C65BE32648B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428DE99-F85E-4AC6-8747-A2721377D1C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63752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kids holding up letters&#10;&#10;Description automatically generated">
            <a:extLst>
              <a:ext uri="{FF2B5EF4-FFF2-40B4-BE49-F238E27FC236}">
                <a16:creationId xmlns:a16="http://schemas.microsoft.com/office/drawing/2014/main" id="{60E86D7C-1B6D-2E77-938B-266D4BD726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735" y="635276"/>
            <a:ext cx="7772400" cy="1282147"/>
          </a:xfrm>
          <a:prstGeom prst="rect">
            <a:avLst/>
          </a:prstGeo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C42BF05-E7BC-9134-B4A6-73655F861ED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© 2024 Bradford Children and Families Trust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A5CB0B-3E4A-66DF-DE26-1B3EF185DBBE}"/>
              </a:ext>
            </a:extLst>
          </p:cNvPr>
          <p:cNvSpPr txBox="1"/>
          <p:nvPr userDrawn="1"/>
        </p:nvSpPr>
        <p:spPr>
          <a:xfrm>
            <a:off x="735013" y="2631117"/>
            <a:ext cx="3624262" cy="175689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ts val="2250"/>
              </a:lnSpc>
              <a:spcBef>
                <a:spcPts val="1200"/>
              </a:spcBef>
            </a:pPr>
            <a:r>
              <a:rPr lang="en-GB" b="1" dirty="0">
                <a:solidFill>
                  <a:schemeClr val="tx2"/>
                </a:solidFill>
              </a:rPr>
              <a:t>Bradford Children and Families Trust</a:t>
            </a:r>
            <a:br>
              <a:rPr lang="en-GB" dirty="0">
                <a:solidFill>
                  <a:schemeClr val="tx2"/>
                </a:solidFill>
              </a:rPr>
            </a:br>
            <a:r>
              <a:rPr lang="en-GB" dirty="0">
                <a:solidFill>
                  <a:schemeClr val="tx2"/>
                </a:solidFill>
              </a:rPr>
              <a:t>Sir Henry Mitchell House</a:t>
            </a:r>
            <a:br>
              <a:rPr lang="en-GB" dirty="0">
                <a:solidFill>
                  <a:schemeClr val="tx2"/>
                </a:solidFill>
              </a:rPr>
            </a:br>
            <a:r>
              <a:rPr lang="en-GB" dirty="0">
                <a:solidFill>
                  <a:schemeClr val="tx2"/>
                </a:solidFill>
              </a:rPr>
              <a:t>4 Manchester Road</a:t>
            </a:r>
            <a:br>
              <a:rPr lang="en-GB" dirty="0">
                <a:solidFill>
                  <a:schemeClr val="tx2"/>
                </a:solidFill>
              </a:rPr>
            </a:br>
            <a:r>
              <a:rPr lang="en-GB" dirty="0">
                <a:solidFill>
                  <a:schemeClr val="tx2"/>
                </a:solidFill>
              </a:rPr>
              <a:t>Bradford</a:t>
            </a:r>
            <a:br>
              <a:rPr lang="en-GB" dirty="0">
                <a:solidFill>
                  <a:schemeClr val="tx2"/>
                </a:solidFill>
              </a:rPr>
            </a:br>
            <a:r>
              <a:rPr lang="en-GB" dirty="0">
                <a:solidFill>
                  <a:schemeClr val="tx2"/>
                </a:solidFill>
              </a:rPr>
              <a:t>West Yorkshire</a:t>
            </a:r>
            <a:br>
              <a:rPr lang="en-GB" dirty="0">
                <a:solidFill>
                  <a:schemeClr val="tx2"/>
                </a:solidFill>
              </a:rPr>
            </a:br>
            <a:r>
              <a:rPr lang="en-GB" dirty="0">
                <a:solidFill>
                  <a:schemeClr val="tx2"/>
                </a:solidFill>
              </a:rPr>
              <a:t>BD5 0QL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5CBE2B-E1B9-9774-C93F-1CCDB85E0D0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623050" y="2631116"/>
            <a:ext cx="4833937" cy="3490283"/>
          </a:xfrm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43084433-E499-504A-ADAC-7693860403F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639" y="5914756"/>
            <a:ext cx="1737364" cy="28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2211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3" orient="horz" pos="2160">
          <p15:clr>
            <a:srgbClr val="FBAE40"/>
          </p15:clr>
        </p15:guide>
        <p15:guide id="14" pos="3817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kids holding up letters&#10;&#10;Description automatically generated">
            <a:extLst>
              <a:ext uri="{FF2B5EF4-FFF2-40B4-BE49-F238E27FC236}">
                <a16:creationId xmlns:a16="http://schemas.microsoft.com/office/drawing/2014/main" id="{05622020-5527-B203-4DA6-4156BB152D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735" y="561140"/>
            <a:ext cx="7772400" cy="12821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04578F9-9584-8205-D433-3F037AA11A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0888" y="2772000"/>
            <a:ext cx="5872162" cy="845231"/>
          </a:xfrm>
        </p:spPr>
        <p:txBody>
          <a:bodyPr anchor="t" anchorCtr="0"/>
          <a:lstStyle>
            <a:lvl1pPr algn="l">
              <a:defRPr sz="65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73A67A-2423-E005-0388-E71531ACB8B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5013" y="3925888"/>
            <a:ext cx="5888038" cy="1655762"/>
          </a:xfrm>
        </p:spPr>
        <p:txBody>
          <a:bodyPr>
            <a:normAutofit/>
          </a:bodyPr>
          <a:lstStyle>
            <a:lvl1pPr marL="0" indent="0" algn="l">
              <a:lnSpc>
                <a:spcPts val="4500"/>
              </a:lnSpc>
              <a:spcBef>
                <a:spcPts val="0"/>
              </a:spcBef>
              <a:buNone/>
              <a:defRPr sz="4500" b="1">
                <a:latin typeface="+mj-lt"/>
              </a:defRPr>
            </a:lvl1pPr>
            <a:lvl2pPr marL="580352" indent="0" algn="ctr">
              <a:buNone/>
              <a:defRPr sz="2538"/>
            </a:lvl2pPr>
            <a:lvl3pPr marL="1160705" indent="0" algn="ctr">
              <a:buNone/>
              <a:defRPr sz="2284"/>
            </a:lvl3pPr>
            <a:lvl4pPr marL="1741057" indent="0" algn="ctr">
              <a:buNone/>
              <a:defRPr sz="2031"/>
            </a:lvl4pPr>
            <a:lvl5pPr marL="2321410" indent="0" algn="ctr">
              <a:buNone/>
              <a:defRPr sz="2031"/>
            </a:lvl5pPr>
            <a:lvl6pPr marL="2901762" indent="0" algn="ctr">
              <a:buNone/>
              <a:defRPr sz="2031"/>
            </a:lvl6pPr>
            <a:lvl7pPr marL="3482115" indent="0" algn="ctr">
              <a:buNone/>
              <a:defRPr sz="2031"/>
            </a:lvl7pPr>
            <a:lvl8pPr marL="4062467" indent="0" algn="ctr">
              <a:buNone/>
              <a:defRPr sz="2031"/>
            </a:lvl8pPr>
            <a:lvl9pPr marL="4642820" indent="0" algn="ctr">
              <a:buNone/>
              <a:defRPr sz="2031"/>
            </a:lvl9pPr>
          </a:lstStyle>
          <a:p>
            <a:r>
              <a:rPr lang="en-US" dirty="0"/>
              <a:t>Click to edit style</a:t>
            </a:r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C42BF05-E7BC-9134-B4A6-73655F861ED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© 2024 Bradford Children and Families Trust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004EE47-2F90-6099-1E0F-6CBA7A068A2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716644" y="2325887"/>
            <a:ext cx="4949962" cy="3755144"/>
          </a:xfrm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2831085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3" orient="horz" pos="2160" userDrawn="1">
          <p15:clr>
            <a:srgbClr val="FBAE40"/>
          </p15:clr>
        </p15:guide>
        <p15:guide id="14" pos="3841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hade 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573A67A-2423-E005-0388-E71531ACB8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5012" y="3925888"/>
            <a:ext cx="9948863" cy="1655762"/>
          </a:xfrm>
        </p:spPr>
        <p:txBody>
          <a:bodyPr>
            <a:normAutofit/>
          </a:bodyPr>
          <a:lstStyle>
            <a:lvl1pPr marL="0" indent="0" algn="l">
              <a:lnSpc>
                <a:spcPts val="4500"/>
              </a:lnSpc>
              <a:spcBef>
                <a:spcPts val="0"/>
              </a:spcBef>
              <a:buNone/>
              <a:defRPr sz="4500" b="1">
                <a:latin typeface="+mj-lt"/>
              </a:defRPr>
            </a:lvl1pPr>
            <a:lvl2pPr marL="580352" indent="0" algn="ctr">
              <a:buNone/>
              <a:defRPr sz="2538"/>
            </a:lvl2pPr>
            <a:lvl3pPr marL="1160705" indent="0" algn="ctr">
              <a:buNone/>
              <a:defRPr sz="2284"/>
            </a:lvl3pPr>
            <a:lvl4pPr marL="1741057" indent="0" algn="ctr">
              <a:buNone/>
              <a:defRPr sz="2031"/>
            </a:lvl4pPr>
            <a:lvl5pPr marL="2321410" indent="0" algn="ctr">
              <a:buNone/>
              <a:defRPr sz="2031"/>
            </a:lvl5pPr>
            <a:lvl6pPr marL="2901762" indent="0" algn="ctr">
              <a:buNone/>
              <a:defRPr sz="2031"/>
            </a:lvl6pPr>
            <a:lvl7pPr marL="3482115" indent="0" algn="ctr">
              <a:buNone/>
              <a:defRPr sz="2031"/>
            </a:lvl7pPr>
            <a:lvl8pPr marL="4062467" indent="0" algn="ctr">
              <a:buNone/>
              <a:defRPr sz="2031"/>
            </a:lvl8pPr>
            <a:lvl9pPr marL="4642820" indent="0" algn="ctr">
              <a:buNone/>
              <a:defRPr sz="2031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C42BF05-E7BC-9134-B4A6-73655F861ED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© 2024 Bradford Children and Families Trust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4578F9-9584-8205-D433-3F037AA11A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0888" y="2772000"/>
            <a:ext cx="9932988" cy="845231"/>
          </a:xfrm>
        </p:spPr>
        <p:txBody>
          <a:bodyPr anchor="t" anchorCtr="0"/>
          <a:lstStyle>
            <a:lvl1pPr algn="l">
              <a:defRPr sz="65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 style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BC5428-3932-A066-F0EA-F709169154F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081" y="6310800"/>
            <a:ext cx="10719838" cy="51816"/>
          </a:xfrm>
          <a:prstGeom prst="rect">
            <a:avLst/>
          </a:prstGeom>
        </p:spPr>
      </p:pic>
      <p:pic>
        <p:nvPicPr>
          <p:cNvPr id="4" name="Picture 3" descr="A group of kids holding up letters&#10;&#10;Description automatically generated">
            <a:extLst>
              <a:ext uri="{FF2B5EF4-FFF2-40B4-BE49-F238E27FC236}">
                <a16:creationId xmlns:a16="http://schemas.microsoft.com/office/drawing/2014/main" id="{FF5BA3D2-E931-4960-3776-25C097DFD76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735" y="561140"/>
            <a:ext cx="7772400" cy="1282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7538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3" orient="horz" pos="2160">
          <p15:clr>
            <a:srgbClr val="FBAE40"/>
          </p15:clr>
        </p15:guide>
        <p15:guide id="14" pos="384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Warm Pink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C449465-EF3F-7421-32F9-48D317C611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081" y="6310800"/>
            <a:ext cx="10719838" cy="51816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0573A67A-2423-E005-0388-E71531ACB8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5012" y="3925888"/>
            <a:ext cx="9948863" cy="1655762"/>
          </a:xfrm>
        </p:spPr>
        <p:txBody>
          <a:bodyPr>
            <a:normAutofit/>
          </a:bodyPr>
          <a:lstStyle>
            <a:lvl1pPr marL="0" indent="0" algn="l">
              <a:lnSpc>
                <a:spcPts val="4500"/>
              </a:lnSpc>
              <a:spcBef>
                <a:spcPts val="0"/>
              </a:spcBef>
              <a:buNone/>
              <a:defRPr sz="4500" b="1">
                <a:latin typeface="+mj-lt"/>
              </a:defRPr>
            </a:lvl1pPr>
            <a:lvl2pPr marL="580352" indent="0" algn="ctr">
              <a:buNone/>
              <a:defRPr sz="2538"/>
            </a:lvl2pPr>
            <a:lvl3pPr marL="1160705" indent="0" algn="ctr">
              <a:buNone/>
              <a:defRPr sz="2284"/>
            </a:lvl3pPr>
            <a:lvl4pPr marL="1741057" indent="0" algn="ctr">
              <a:buNone/>
              <a:defRPr sz="2031"/>
            </a:lvl4pPr>
            <a:lvl5pPr marL="2321410" indent="0" algn="ctr">
              <a:buNone/>
              <a:defRPr sz="2031"/>
            </a:lvl5pPr>
            <a:lvl6pPr marL="2901762" indent="0" algn="ctr">
              <a:buNone/>
              <a:defRPr sz="2031"/>
            </a:lvl6pPr>
            <a:lvl7pPr marL="3482115" indent="0" algn="ctr">
              <a:buNone/>
              <a:defRPr sz="2031"/>
            </a:lvl7pPr>
            <a:lvl8pPr marL="4062467" indent="0" algn="ctr">
              <a:buNone/>
              <a:defRPr sz="2031"/>
            </a:lvl8pPr>
            <a:lvl9pPr marL="4642820" indent="0" algn="ctr">
              <a:buNone/>
              <a:defRPr sz="2031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C42BF05-E7BC-9134-B4A6-73655F861ED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© 2024 Bradford Children and Families Trust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4578F9-9584-8205-D433-3F037AA11A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0888" y="2772000"/>
            <a:ext cx="9932988" cy="845231"/>
          </a:xfrm>
        </p:spPr>
        <p:txBody>
          <a:bodyPr anchor="t" anchorCtr="0"/>
          <a:lstStyle>
            <a:lvl1pPr algn="l">
              <a:defRPr sz="65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 style</a:t>
            </a:r>
            <a:endParaRPr lang="en-GB" dirty="0"/>
          </a:p>
        </p:txBody>
      </p:sp>
      <p:pic>
        <p:nvPicPr>
          <p:cNvPr id="4" name="Picture 3" descr="A group of kids holding up letters&#10;&#10;Description automatically generated">
            <a:extLst>
              <a:ext uri="{FF2B5EF4-FFF2-40B4-BE49-F238E27FC236}">
                <a16:creationId xmlns:a16="http://schemas.microsoft.com/office/drawing/2014/main" id="{90286C99-D481-CBD0-64C3-60E6C40EA61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735" y="561140"/>
            <a:ext cx="7772400" cy="1282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6130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3" orient="horz" pos="2160">
          <p15:clr>
            <a:srgbClr val="FBAE40"/>
          </p15:clr>
        </p15:guide>
        <p15:guide id="14" pos="384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ECD6F-CC62-C3A2-7040-A8C58670F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A0983B-5CD3-2BBF-0683-8034D5885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013" y="3144990"/>
            <a:ext cx="10720387" cy="297641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45DBCF9-C55D-9006-2F38-D7026898C97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© 2024 Bradford Children and Families Trust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B3DB32A-DDC8-55C7-98EF-205F95E3A2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428DE99-F85E-4AC6-8747-A2721377D1C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E81FEC6-2DAC-074D-956A-AAB7B2F636A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35012" y="2495550"/>
            <a:ext cx="10720387" cy="493084"/>
          </a:xfrm>
        </p:spPr>
        <p:txBody>
          <a:bodyPr wrap="square">
            <a:spAutoFit/>
          </a:bodyPr>
          <a:lstStyle>
            <a:lvl1pPr>
              <a:lnSpc>
                <a:spcPts val="4000"/>
              </a:lnSpc>
              <a:spcBef>
                <a:spcPts val="0"/>
              </a:spcBef>
              <a:defRPr sz="3200" b="1">
                <a:latin typeface="+mj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2845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Sha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F7765E-0BAC-AA4B-5EA8-D0F993D5920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081" y="6310800"/>
            <a:ext cx="10719838" cy="518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9ECD6F-CC62-C3A2-7040-A8C58670F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A0983B-5CD3-2BBF-0683-8034D5885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013" y="3144990"/>
            <a:ext cx="10720387" cy="297641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45DBCF9-C55D-9006-2F38-D7026898C97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© 2024 Bradford Children and Families Trust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B3DB32A-DDC8-55C7-98EF-205F95E3A2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428DE99-F85E-4AC6-8747-A2721377D1C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E81FEC6-2DAC-074D-956A-AAB7B2F636A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35012" y="2495550"/>
            <a:ext cx="10720387" cy="493084"/>
          </a:xfrm>
        </p:spPr>
        <p:txBody>
          <a:bodyPr wrap="square">
            <a:spAutoFit/>
          </a:bodyPr>
          <a:lstStyle>
            <a:lvl1pPr>
              <a:lnSpc>
                <a:spcPts val="4000"/>
              </a:lnSpc>
              <a:spcBef>
                <a:spcPts val="0"/>
              </a:spcBef>
              <a:defRPr sz="3200" b="1">
                <a:latin typeface="+mj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6030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arm Pink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ECD6F-CC62-C3A2-7040-A8C58670F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A0983B-5CD3-2BBF-0683-8034D5885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013" y="3144990"/>
            <a:ext cx="10720387" cy="297641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45DBCF9-C55D-9006-2F38-D7026898C97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© 2024 Bradford Children and Families Trust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B3DB32A-DDC8-55C7-98EF-205F95E3A2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428DE99-F85E-4AC6-8747-A2721377D1C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E81FEC6-2DAC-074D-956A-AAB7B2F636A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35012" y="2495550"/>
            <a:ext cx="10720387" cy="493084"/>
          </a:xfrm>
        </p:spPr>
        <p:txBody>
          <a:bodyPr wrap="square">
            <a:spAutoFit/>
          </a:bodyPr>
          <a:lstStyle>
            <a:lvl1pPr>
              <a:lnSpc>
                <a:spcPts val="4000"/>
              </a:lnSpc>
              <a:spcBef>
                <a:spcPts val="0"/>
              </a:spcBef>
              <a:defRPr sz="3200" b="1">
                <a:latin typeface="+mj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55B6B46-BCBD-3E35-DDB0-136244531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081" y="6310800"/>
            <a:ext cx="10719838" cy="51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887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Light Backgroun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ECD6F-CC62-C3A2-7040-A8C58670F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851" y="660401"/>
            <a:ext cx="10750549" cy="84523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A0983B-5CD3-2BBF-0683-8034D5885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013" y="3144990"/>
            <a:ext cx="10720387" cy="297641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45DBCF9-C55D-9006-2F38-D7026898C97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© 2024 Bradford Children and Families Trust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B3DB32A-DDC8-55C7-98EF-205F95E3A2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428DE99-F85E-4AC6-8747-A2721377D1C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E81FEC6-2DAC-074D-956A-AAB7B2F636A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35012" y="2495550"/>
            <a:ext cx="10720387" cy="493084"/>
          </a:xfrm>
        </p:spPr>
        <p:txBody>
          <a:bodyPr wrap="square">
            <a:spAutoFit/>
          </a:bodyPr>
          <a:lstStyle>
            <a:lvl1pPr>
              <a:lnSpc>
                <a:spcPts val="4000"/>
              </a:lnSpc>
              <a:spcBef>
                <a:spcPts val="0"/>
              </a:spcBef>
              <a:defRPr sz="3200" b="1">
                <a:latin typeface="+mj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FEB2DA-EFA2-06A5-EA22-9D00DA400D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081" y="6310800"/>
            <a:ext cx="10719838" cy="51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971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Dark Backgroun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ECD6F-CC62-C3A2-7040-A8C58670F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851" y="660401"/>
            <a:ext cx="10750549" cy="84523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A0983B-5CD3-2BBF-0683-8034D5885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013" y="3144990"/>
            <a:ext cx="10720387" cy="29764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45DBCF9-C55D-9006-2F38-D7026898C97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© 2024 Bradford Children and Families Trust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B3DB32A-DDC8-55C7-98EF-205F95E3A2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28DE99-F85E-4AC6-8747-A2721377D1C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E81FEC6-2DAC-074D-956A-AAB7B2F636A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35012" y="2495550"/>
            <a:ext cx="10720387" cy="493084"/>
          </a:xfrm>
        </p:spPr>
        <p:txBody>
          <a:bodyPr wrap="square">
            <a:spAutoFit/>
          </a:bodyPr>
          <a:lstStyle>
            <a:lvl1pPr>
              <a:lnSpc>
                <a:spcPts val="4000"/>
              </a:lnSpc>
              <a:spcBef>
                <a:spcPts val="0"/>
              </a:spcBef>
              <a:defRPr sz="32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FEB2DA-EFA2-06A5-EA22-9D00DA400D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" r="6"/>
          <a:stretch/>
        </p:blipFill>
        <p:spPr>
          <a:xfrm>
            <a:off x="736081" y="6310800"/>
            <a:ext cx="10718568" cy="51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707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05F009-66F3-CFC7-69BA-DDAFFA075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851" y="660401"/>
            <a:ext cx="10750549" cy="167879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4523ED-59EC-487B-13F5-BABBEC9DD1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5013" y="2533650"/>
            <a:ext cx="10720387" cy="35877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77A2AF-6703-B73D-307F-BC000A5C84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5013" y="6516000"/>
            <a:ext cx="4114800" cy="13849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 b="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© 2024 Bradford Children and Families Trust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91C99E-F8BC-1997-0F58-5333F56A60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0425" y="6433523"/>
            <a:ext cx="434975" cy="24622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600" b="1">
                <a:solidFill>
                  <a:schemeClr val="accent4"/>
                </a:solidFill>
              </a:defRPr>
            </a:lvl1pPr>
          </a:lstStyle>
          <a:p>
            <a:fld id="{4428DE99-F85E-4AC6-8747-A2721377D1C3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7F0D91-D7C1-C7D9-0661-B21C9D45C7F0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081" y="6310800"/>
            <a:ext cx="10719838" cy="5181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BDE555D-8915-9ADC-4FDB-E8D98D49F4F2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92674" y="49424"/>
            <a:ext cx="585788" cy="1828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200" dirty="0">
                <a:solidFill>
                  <a:srgbClr val="07355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160261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8" r:id="rId2"/>
    <p:sldLayoutId id="2147483729" r:id="rId3"/>
    <p:sldLayoutId id="2147483734" r:id="rId4"/>
    <p:sldLayoutId id="2147483722" r:id="rId5"/>
    <p:sldLayoutId id="2147483732" r:id="rId6"/>
    <p:sldLayoutId id="2147483733" r:id="rId7"/>
    <p:sldLayoutId id="2147483736" r:id="rId8"/>
    <p:sldLayoutId id="2147483737" r:id="rId9"/>
    <p:sldLayoutId id="2147483726" r:id="rId10"/>
    <p:sldLayoutId id="2147483731" r:id="rId11"/>
    <p:sldLayoutId id="2147483735" r:id="rId12"/>
    <p:sldLayoutId id="2147483727" r:id="rId13"/>
    <p:sldLayoutId id="2147483738" r:id="rId14"/>
  </p:sldLayoutIdLst>
  <p:hf hdr="0" dt="0"/>
  <p:txStyles>
    <p:titleStyle>
      <a:lvl1pPr algn="l" defTabSz="1160705" rtl="0" eaLnBrk="1" latinLnBrk="0" hangingPunct="1">
        <a:lnSpc>
          <a:spcPts val="6500"/>
        </a:lnSpc>
        <a:spcBef>
          <a:spcPct val="0"/>
        </a:spcBef>
        <a:buNone/>
        <a:defRPr sz="65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0" indent="0" algn="l" defTabSz="1160705" rtl="0" eaLnBrk="1" latinLnBrk="0" hangingPunct="1">
        <a:lnSpc>
          <a:spcPts val="2250"/>
        </a:lnSpc>
        <a:spcBef>
          <a:spcPts val="1200"/>
        </a:spcBef>
        <a:buFont typeface="Arial" panose="020B0604020202020204" pitchFamily="34" charset="0"/>
        <a:buNone/>
        <a:defRPr sz="1800" b="0" kern="1200">
          <a:solidFill>
            <a:schemeClr val="tx2"/>
          </a:solidFill>
          <a:latin typeface="+mn-lt"/>
          <a:ea typeface="+mn-ea"/>
          <a:cs typeface="+mn-cs"/>
        </a:defRPr>
      </a:lvl1pPr>
      <a:lvl2pPr marL="216000" indent="-216000" algn="l" defTabSz="1160705" rtl="0" eaLnBrk="1" latinLnBrk="0" hangingPunct="1">
        <a:lnSpc>
          <a:spcPts val="2250"/>
        </a:lnSpc>
        <a:spcBef>
          <a:spcPts val="0"/>
        </a:spcBef>
        <a:buFontTx/>
        <a:buBlip>
          <a:blip r:embed="rId17"/>
        </a:buBlip>
        <a:defRPr sz="1800" b="0" kern="1200">
          <a:solidFill>
            <a:schemeClr val="tx2"/>
          </a:solidFill>
          <a:latin typeface="+mn-lt"/>
          <a:ea typeface="+mn-ea"/>
          <a:cs typeface="+mn-cs"/>
        </a:defRPr>
      </a:lvl2pPr>
      <a:lvl3pPr marL="504000" indent="-252000" algn="l" defTabSz="1160705" rtl="0" eaLnBrk="1" latinLnBrk="0" hangingPunct="1">
        <a:lnSpc>
          <a:spcPts val="2250"/>
        </a:lnSpc>
        <a:spcBef>
          <a:spcPts val="142"/>
        </a:spcBef>
        <a:buFont typeface="Arial" panose="020B0604020202020204" pitchFamily="34" charset="0"/>
        <a:buChar char="–"/>
        <a:defRPr sz="1800" b="0" kern="1200">
          <a:solidFill>
            <a:schemeClr val="tx2"/>
          </a:solidFill>
          <a:latin typeface="+mn-lt"/>
          <a:ea typeface="+mn-ea"/>
          <a:cs typeface="+mn-cs"/>
        </a:defRPr>
      </a:lvl3pPr>
      <a:lvl4pPr marL="756000" indent="-252000" algn="l" defTabSz="1160705" rtl="0" eaLnBrk="1" latinLnBrk="0" hangingPunct="1">
        <a:lnSpc>
          <a:spcPts val="2250"/>
        </a:lnSpc>
        <a:spcBef>
          <a:spcPts val="142"/>
        </a:spcBef>
        <a:buFont typeface="Arial" panose="020B0604020202020204" pitchFamily="34" charset="0"/>
        <a:buChar char="•"/>
        <a:defRPr sz="1800" b="0" kern="1200">
          <a:solidFill>
            <a:schemeClr val="tx2"/>
          </a:solidFill>
          <a:latin typeface="+mn-lt"/>
          <a:ea typeface="+mn-ea"/>
          <a:cs typeface="+mn-cs"/>
        </a:defRPr>
      </a:lvl4pPr>
      <a:lvl5pPr marL="1008000" indent="-252000" algn="l" defTabSz="1160705" rtl="0" eaLnBrk="1" latinLnBrk="0" hangingPunct="1">
        <a:lnSpc>
          <a:spcPts val="2250"/>
        </a:lnSpc>
        <a:spcBef>
          <a:spcPts val="142"/>
        </a:spcBef>
        <a:buFont typeface="Arial" panose="020B0604020202020204" pitchFamily="34" charset="0"/>
        <a:buChar char="•"/>
        <a:defRPr sz="1800" b="0" kern="1200">
          <a:solidFill>
            <a:schemeClr val="tx2"/>
          </a:solidFill>
          <a:latin typeface="+mn-lt"/>
          <a:ea typeface="+mn-ea"/>
          <a:cs typeface="+mn-cs"/>
        </a:defRPr>
      </a:lvl5pPr>
      <a:lvl6pPr marL="3191938" indent="-290177" algn="l" defTabSz="1160705" rtl="0" eaLnBrk="1" latinLnBrk="0" hangingPunct="1">
        <a:lnSpc>
          <a:spcPct val="90000"/>
        </a:lnSpc>
        <a:spcBef>
          <a:spcPts val="635"/>
        </a:spcBef>
        <a:buFont typeface="Arial" panose="020B0604020202020204" pitchFamily="34" charset="0"/>
        <a:buChar char="•"/>
        <a:defRPr sz="2284" kern="1200">
          <a:solidFill>
            <a:schemeClr val="tx1"/>
          </a:solidFill>
          <a:latin typeface="+mn-lt"/>
          <a:ea typeface="+mn-ea"/>
          <a:cs typeface="+mn-cs"/>
        </a:defRPr>
      </a:lvl6pPr>
      <a:lvl7pPr marL="3772290" indent="-290177" algn="l" defTabSz="1160705" rtl="0" eaLnBrk="1" latinLnBrk="0" hangingPunct="1">
        <a:lnSpc>
          <a:spcPct val="90000"/>
        </a:lnSpc>
        <a:spcBef>
          <a:spcPts val="635"/>
        </a:spcBef>
        <a:buFont typeface="Arial" panose="020B0604020202020204" pitchFamily="34" charset="0"/>
        <a:buChar char="•"/>
        <a:defRPr sz="2284" kern="1200">
          <a:solidFill>
            <a:schemeClr val="tx1"/>
          </a:solidFill>
          <a:latin typeface="+mn-lt"/>
          <a:ea typeface="+mn-ea"/>
          <a:cs typeface="+mn-cs"/>
        </a:defRPr>
      </a:lvl7pPr>
      <a:lvl8pPr marL="4352643" indent="-290177" algn="l" defTabSz="1160705" rtl="0" eaLnBrk="1" latinLnBrk="0" hangingPunct="1">
        <a:lnSpc>
          <a:spcPct val="90000"/>
        </a:lnSpc>
        <a:spcBef>
          <a:spcPts val="635"/>
        </a:spcBef>
        <a:buFont typeface="Arial" panose="020B0604020202020204" pitchFamily="34" charset="0"/>
        <a:buChar char="•"/>
        <a:defRPr sz="2284" kern="1200">
          <a:solidFill>
            <a:schemeClr val="tx1"/>
          </a:solidFill>
          <a:latin typeface="+mn-lt"/>
          <a:ea typeface="+mn-ea"/>
          <a:cs typeface="+mn-cs"/>
        </a:defRPr>
      </a:lvl8pPr>
      <a:lvl9pPr marL="4932995" indent="-290177" algn="l" defTabSz="1160705" rtl="0" eaLnBrk="1" latinLnBrk="0" hangingPunct="1">
        <a:lnSpc>
          <a:spcPct val="90000"/>
        </a:lnSpc>
        <a:spcBef>
          <a:spcPts val="635"/>
        </a:spcBef>
        <a:buFont typeface="Arial" panose="020B0604020202020204" pitchFamily="34" charset="0"/>
        <a:buChar char="•"/>
        <a:defRPr sz="22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60705" rtl="0" eaLnBrk="1" latinLnBrk="0" hangingPunct="1">
        <a:defRPr sz="2284" kern="1200">
          <a:solidFill>
            <a:schemeClr val="tx1"/>
          </a:solidFill>
          <a:latin typeface="+mn-lt"/>
          <a:ea typeface="+mn-ea"/>
          <a:cs typeface="+mn-cs"/>
        </a:defRPr>
      </a:lvl1pPr>
      <a:lvl2pPr marL="580352" algn="l" defTabSz="1160705" rtl="0" eaLnBrk="1" latinLnBrk="0" hangingPunct="1">
        <a:defRPr sz="2284" kern="1200">
          <a:solidFill>
            <a:schemeClr val="tx1"/>
          </a:solidFill>
          <a:latin typeface="+mn-lt"/>
          <a:ea typeface="+mn-ea"/>
          <a:cs typeface="+mn-cs"/>
        </a:defRPr>
      </a:lvl2pPr>
      <a:lvl3pPr marL="1160705" algn="l" defTabSz="1160705" rtl="0" eaLnBrk="1" latinLnBrk="0" hangingPunct="1">
        <a:defRPr sz="2284" kern="1200">
          <a:solidFill>
            <a:schemeClr val="tx1"/>
          </a:solidFill>
          <a:latin typeface="+mn-lt"/>
          <a:ea typeface="+mn-ea"/>
          <a:cs typeface="+mn-cs"/>
        </a:defRPr>
      </a:lvl3pPr>
      <a:lvl4pPr marL="1741057" algn="l" defTabSz="1160705" rtl="0" eaLnBrk="1" latinLnBrk="0" hangingPunct="1">
        <a:defRPr sz="2284" kern="1200">
          <a:solidFill>
            <a:schemeClr val="tx1"/>
          </a:solidFill>
          <a:latin typeface="+mn-lt"/>
          <a:ea typeface="+mn-ea"/>
          <a:cs typeface="+mn-cs"/>
        </a:defRPr>
      </a:lvl4pPr>
      <a:lvl5pPr marL="2321410" algn="l" defTabSz="1160705" rtl="0" eaLnBrk="1" latinLnBrk="0" hangingPunct="1">
        <a:defRPr sz="2284" kern="1200">
          <a:solidFill>
            <a:schemeClr val="tx1"/>
          </a:solidFill>
          <a:latin typeface="+mn-lt"/>
          <a:ea typeface="+mn-ea"/>
          <a:cs typeface="+mn-cs"/>
        </a:defRPr>
      </a:lvl5pPr>
      <a:lvl6pPr marL="2901762" algn="l" defTabSz="1160705" rtl="0" eaLnBrk="1" latinLnBrk="0" hangingPunct="1">
        <a:defRPr sz="2284" kern="1200">
          <a:solidFill>
            <a:schemeClr val="tx1"/>
          </a:solidFill>
          <a:latin typeface="+mn-lt"/>
          <a:ea typeface="+mn-ea"/>
          <a:cs typeface="+mn-cs"/>
        </a:defRPr>
      </a:lvl6pPr>
      <a:lvl7pPr marL="3482115" algn="l" defTabSz="1160705" rtl="0" eaLnBrk="1" latinLnBrk="0" hangingPunct="1">
        <a:defRPr sz="2284" kern="1200">
          <a:solidFill>
            <a:schemeClr val="tx1"/>
          </a:solidFill>
          <a:latin typeface="+mn-lt"/>
          <a:ea typeface="+mn-ea"/>
          <a:cs typeface="+mn-cs"/>
        </a:defRPr>
      </a:lvl7pPr>
      <a:lvl8pPr marL="4062467" algn="l" defTabSz="1160705" rtl="0" eaLnBrk="1" latinLnBrk="0" hangingPunct="1">
        <a:defRPr sz="2284" kern="1200">
          <a:solidFill>
            <a:schemeClr val="tx1"/>
          </a:solidFill>
          <a:latin typeface="+mn-lt"/>
          <a:ea typeface="+mn-ea"/>
          <a:cs typeface="+mn-cs"/>
        </a:defRPr>
      </a:lvl8pPr>
      <a:lvl9pPr marL="4642820" algn="l" defTabSz="1160705" rtl="0" eaLnBrk="1" latinLnBrk="0" hangingPunct="1">
        <a:defRPr sz="22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userDrawn="1">
          <p15:clr>
            <a:srgbClr val="00C4FF"/>
          </p15:clr>
        </p15:guide>
        <p15:guide id="2" pos="7680" userDrawn="1">
          <p15:clr>
            <a:srgbClr val="00C4FF"/>
          </p15:clr>
        </p15:guide>
        <p15:guide id="3" pos="463" userDrawn="1">
          <p15:clr>
            <a:srgbClr val="00C4FF"/>
          </p15:clr>
        </p15:guide>
        <p15:guide id="4" pos="1128" userDrawn="1">
          <p15:clr>
            <a:srgbClr val="00C4FF"/>
          </p15:clr>
        </p15:guide>
        <p15:guide id="5" pos="1224" userDrawn="1">
          <p15:clr>
            <a:srgbClr val="00C4FF"/>
          </p15:clr>
        </p15:guide>
        <p15:guide id="6" pos="1889" userDrawn="1">
          <p15:clr>
            <a:srgbClr val="00C4FF"/>
          </p15:clr>
        </p15:guide>
        <p15:guide id="7" pos="1985" userDrawn="1">
          <p15:clr>
            <a:srgbClr val="00C4FF"/>
          </p15:clr>
        </p15:guide>
        <p15:guide id="8" pos="2650" userDrawn="1">
          <p15:clr>
            <a:srgbClr val="00C4FF"/>
          </p15:clr>
        </p15:guide>
        <p15:guide id="9" pos="2746" userDrawn="1">
          <p15:clr>
            <a:srgbClr val="00C4FF"/>
          </p15:clr>
        </p15:guide>
        <p15:guide id="10" pos="3411" userDrawn="1">
          <p15:clr>
            <a:srgbClr val="00C4FF"/>
          </p15:clr>
        </p15:guide>
        <p15:guide id="11" pos="3507" userDrawn="1">
          <p15:clr>
            <a:srgbClr val="00C4FF"/>
          </p15:clr>
        </p15:guide>
        <p15:guide id="12" pos="4172" userDrawn="1">
          <p15:clr>
            <a:srgbClr val="00C4FF"/>
          </p15:clr>
        </p15:guide>
        <p15:guide id="13" pos="4268" userDrawn="1">
          <p15:clr>
            <a:srgbClr val="00C4FF"/>
          </p15:clr>
        </p15:guide>
        <p15:guide id="14" pos="4933" userDrawn="1">
          <p15:clr>
            <a:srgbClr val="00C4FF"/>
          </p15:clr>
        </p15:guide>
        <p15:guide id="15" pos="5019" userDrawn="1">
          <p15:clr>
            <a:srgbClr val="00C4FF"/>
          </p15:clr>
        </p15:guide>
        <p15:guide id="16" pos="5694" userDrawn="1">
          <p15:clr>
            <a:srgbClr val="00C4FF"/>
          </p15:clr>
        </p15:guide>
        <p15:guide id="17" pos="5790" userDrawn="1">
          <p15:clr>
            <a:srgbClr val="00C4FF"/>
          </p15:clr>
        </p15:guide>
        <p15:guide id="18" pos="6455" userDrawn="1">
          <p15:clr>
            <a:srgbClr val="00C4FF"/>
          </p15:clr>
        </p15:guide>
        <p15:guide id="19" pos="6551" userDrawn="1">
          <p15:clr>
            <a:srgbClr val="00C4FF"/>
          </p15:clr>
        </p15:guide>
        <p15:guide id="20" pos="7216" userDrawn="1">
          <p15:clr>
            <a:srgbClr val="00C4FF"/>
          </p15:clr>
        </p15:guide>
        <p15:guide id="21" orient="horz" userDrawn="1">
          <p15:clr>
            <a:srgbClr val="00C4FF"/>
          </p15:clr>
        </p15:guide>
        <p15:guide id="22" orient="horz" pos="4320" userDrawn="1">
          <p15:clr>
            <a:srgbClr val="00C4FF"/>
          </p15:clr>
        </p15:guide>
        <p15:guide id="23" orient="horz" pos="463" userDrawn="1">
          <p15:clr>
            <a:srgbClr val="00C4FF"/>
          </p15:clr>
        </p15:guide>
        <p15:guide id="24" orient="horz" pos="3856" userDrawn="1">
          <p15:clr>
            <a:srgbClr val="00C4FF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18.png"/><Relationship Id="rId7" Type="http://schemas.openxmlformats.org/officeDocument/2006/relationships/image" Target="../media/image37.png"/><Relationship Id="rId2" Type="http://schemas.openxmlformats.org/officeDocument/2006/relationships/hyperlink" Target="https://fyi.bradford.gov.uk/practitioners/start-for-life-offer/in-our-place-information-for-practitioners/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youtu.be/b2JLdAEnEwA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eve.remington@bradfordcft.org.uk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4" Type="http://schemas.openxmlformats.org/officeDocument/2006/relationships/hyperlink" Target="mailto:emma.richardson@bradford.gov.uk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svg"/><Relationship Id="rId9" Type="http://schemas.openxmlformats.org/officeDocument/2006/relationships/image" Target="../media/image2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9.png"/><Relationship Id="rId7" Type="http://schemas.openxmlformats.org/officeDocument/2006/relationships/image" Target="../media/image2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fyi.bradford.gov.uk/parenting-programme-pathway/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20.svg"/><Relationship Id="rId9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33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0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5F713-24B9-3487-F89A-B0B6A58C2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851" y="660401"/>
            <a:ext cx="10750549" cy="1678793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Introducing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 Our Place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CF07C2-6FAF-5D4C-3536-4B9CD1DF582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© 2024 Bradford Children and Families Trust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9C83C8-5C76-ACE2-8C67-E0D89E3EC7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428DE99-F85E-4AC6-8747-A2721377D1C3}" type="slidenum">
              <a:rPr lang="en-GB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</a:t>
            </a:fld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6F5751-62A2-9CCE-5F31-6B69694B6EBC}"/>
              </a:ext>
            </a:extLst>
          </p:cNvPr>
          <p:cNvSpPr txBox="1"/>
          <p:nvPr/>
        </p:nvSpPr>
        <p:spPr>
          <a:xfrm>
            <a:off x="735013" y="2608229"/>
            <a:ext cx="5703503" cy="129266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defTabSz="1160705">
              <a:lnSpc>
                <a:spcPts val="6500"/>
              </a:lnSpc>
              <a:spcBef>
                <a:spcPct val="0"/>
              </a:spcBef>
              <a:buNone/>
              <a:defRPr sz="6500" b="1">
                <a:solidFill>
                  <a:schemeClr val="accent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2800" dirty="0">
                <a:solidFill>
                  <a:srgbClr val="0E8E9D"/>
                </a:solidFill>
              </a:rPr>
              <a:t>Bradford District’s online place for families’ and people’s emotional wellbeing</a:t>
            </a:r>
          </a:p>
        </p:txBody>
      </p:sp>
      <p:pic>
        <p:nvPicPr>
          <p:cNvPr id="15" name="Picture 14" descr="A logo with colorful circles and text&#10;&#10;Description automatically generated">
            <a:extLst>
              <a:ext uri="{FF2B5EF4-FFF2-40B4-BE49-F238E27FC236}">
                <a16:creationId xmlns:a16="http://schemas.microsoft.com/office/drawing/2014/main" id="{8B4A3263-95B1-5D54-19E3-818C31EC23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9332" y="4805081"/>
            <a:ext cx="989113" cy="947246"/>
          </a:xfrm>
          <a:prstGeom prst="rect">
            <a:avLst/>
          </a:prstGeom>
        </p:spPr>
      </p:pic>
      <p:pic>
        <p:nvPicPr>
          <p:cNvPr id="16" name="Picture 15" descr="BCFT logo">
            <a:extLst>
              <a:ext uri="{FF2B5EF4-FFF2-40B4-BE49-F238E27FC236}">
                <a16:creationId xmlns:a16="http://schemas.microsoft.com/office/drawing/2014/main" id="{6B6148FA-B204-6EFC-EF40-34ACF0E729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5013" y="5003257"/>
            <a:ext cx="2060072" cy="856847"/>
          </a:xfrm>
          <a:prstGeom prst="rect">
            <a:avLst/>
          </a:prstGeom>
        </p:spPr>
      </p:pic>
      <p:pic>
        <p:nvPicPr>
          <p:cNvPr id="18" name="Picture 17" descr="A group of people with a black background&#10;&#10;Description automatically generated">
            <a:extLst>
              <a:ext uri="{FF2B5EF4-FFF2-40B4-BE49-F238E27FC236}">
                <a16:creationId xmlns:a16="http://schemas.microsoft.com/office/drawing/2014/main" id="{60B67C83-BEF9-6268-F2C6-02F291B698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2541" y="4735979"/>
            <a:ext cx="1052055" cy="1016348"/>
          </a:xfrm>
          <a:prstGeom prst="rect">
            <a:avLst/>
          </a:prstGeom>
        </p:spPr>
      </p:pic>
      <p:pic>
        <p:nvPicPr>
          <p:cNvPr id="21" name="Picture 20" descr="A person and a child smiling&#10;&#10;Description automatically generated">
            <a:extLst>
              <a:ext uri="{FF2B5EF4-FFF2-40B4-BE49-F238E27FC236}">
                <a16:creationId xmlns:a16="http://schemas.microsoft.com/office/drawing/2014/main" id="{11DD9375-3A24-E544-A794-4360E030905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6040" y="660401"/>
            <a:ext cx="3959360" cy="540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7784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33975-20DB-1A89-78DA-41C579B20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851" y="660401"/>
            <a:ext cx="10750549" cy="1598836"/>
          </a:xfrm>
        </p:spPr>
        <p:txBody>
          <a:bodyPr/>
          <a:lstStyle/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Further information – </a:t>
            </a:r>
            <a:b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FYI Practitioners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E66A50-4882-6D1D-6E87-EF95C1C952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013" y="4799558"/>
            <a:ext cx="10720387" cy="1321841"/>
          </a:xfrm>
        </p:spPr>
        <p:txBody>
          <a:bodyPr>
            <a:normAutofit/>
          </a:bodyPr>
          <a:lstStyle/>
          <a:p>
            <a:pPr algn="ctr"/>
            <a:r>
              <a:rPr lang="en-GB" b="1" i="0" u="none" strike="noStrike" dirty="0">
                <a:solidFill>
                  <a:srgbClr val="BC1948"/>
                </a:solidFill>
                <a:effectLst/>
                <a:highlight>
                  <a:srgbClr val="F5F5F5"/>
                </a:highlight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fyi.bradford.gov.uk/practitioners/</a:t>
            </a:r>
            <a:br>
              <a:rPr lang="en-GB" b="1" i="0" u="none" strike="noStrike" dirty="0">
                <a:solidFill>
                  <a:srgbClr val="BC1948"/>
                </a:solidFill>
                <a:effectLst/>
                <a:highlight>
                  <a:srgbClr val="F5F5F5"/>
                </a:highlight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</a:br>
            <a:r>
              <a:rPr lang="en-GB" b="1" i="0" u="none" strike="noStrike" dirty="0">
                <a:solidFill>
                  <a:srgbClr val="BC1948"/>
                </a:solidFill>
                <a:effectLst/>
                <a:highlight>
                  <a:srgbClr val="F5F5F5"/>
                </a:highlight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start-for-life-offer/</a:t>
            </a:r>
            <a:br>
              <a:rPr lang="en-GB" b="1" i="0" u="none" strike="noStrike" dirty="0">
                <a:solidFill>
                  <a:srgbClr val="BC1948"/>
                </a:solidFill>
                <a:effectLst/>
                <a:highlight>
                  <a:srgbClr val="F5F5F5"/>
                </a:highlight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</a:br>
            <a:r>
              <a:rPr lang="en-GB" b="1" i="0" u="none" strike="noStrike" dirty="0">
                <a:solidFill>
                  <a:srgbClr val="BC1948"/>
                </a:solidFill>
                <a:effectLst/>
                <a:highlight>
                  <a:srgbClr val="F5F5F5"/>
                </a:highlight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in-our-place-information-for-practitioners/</a:t>
            </a:r>
            <a:endParaRPr lang="en-GB" b="1" i="0" u="none" strike="noStrike" dirty="0">
              <a:solidFill>
                <a:srgbClr val="BC1948"/>
              </a:solidFill>
              <a:effectLst/>
              <a:highlight>
                <a:srgbClr val="F5F5F5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02E109-E0D7-2155-3EA1-8BE58DBDE12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© 2024 Bradford Children and Families Trust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EBABEB-4EAE-3E9D-3FD2-6686F5B693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428DE99-F85E-4AC6-8747-A2721377D1C3}" type="slidenum">
              <a:rPr lang="en-GB" smtClean="0"/>
              <a:pPr/>
              <a:t>10</a:t>
            </a:fld>
            <a:endParaRPr lang="en-GB" dirty="0"/>
          </a:p>
        </p:txBody>
      </p:sp>
      <p:pic>
        <p:nvPicPr>
          <p:cNvPr id="7" name="Picture 6" descr="A blue text with white background&#10;&#10;Description automatically generated">
            <a:extLst>
              <a:ext uri="{FF2B5EF4-FFF2-40B4-BE49-F238E27FC236}">
                <a16:creationId xmlns:a16="http://schemas.microsoft.com/office/drawing/2014/main" id="{E7F04BBA-8277-33FD-AB4C-B418472432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1917" y="405890"/>
            <a:ext cx="3247179" cy="888428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2D0CB6EB-9FE8-E7D8-AB23-439A29B2A605}"/>
              </a:ext>
            </a:extLst>
          </p:cNvPr>
          <p:cNvGrpSpPr/>
          <p:nvPr/>
        </p:nvGrpSpPr>
        <p:grpSpPr>
          <a:xfrm>
            <a:off x="704851" y="2513748"/>
            <a:ext cx="2807237" cy="1986120"/>
            <a:chOff x="1171575" y="2014312"/>
            <a:chExt cx="3340423" cy="2363349"/>
          </a:xfrm>
        </p:grpSpPr>
        <p:sp>
          <p:nvSpPr>
            <p:cNvPr id="13" name="Freeform 2">
              <a:extLst>
                <a:ext uri="{FF2B5EF4-FFF2-40B4-BE49-F238E27FC236}">
                  <a16:creationId xmlns:a16="http://schemas.microsoft.com/office/drawing/2014/main" id="{23F0793C-D8B1-37CF-E691-17F49FBB876B}"/>
                </a:ext>
              </a:extLst>
            </p:cNvPr>
            <p:cNvSpPr/>
            <p:nvPr/>
          </p:nvSpPr>
          <p:spPr>
            <a:xfrm>
              <a:off x="1171575" y="2014312"/>
              <a:ext cx="3340423" cy="2363349"/>
            </a:xfrm>
            <a:custGeom>
              <a:avLst/>
              <a:gdLst/>
              <a:ahLst/>
              <a:cxnLst/>
              <a:rect l="l" t="t" r="r" b="b"/>
              <a:pathLst>
                <a:path w="5815972" h="4114800">
                  <a:moveTo>
                    <a:pt x="0" y="0"/>
                  </a:moveTo>
                  <a:lnTo>
                    <a:pt x="5815972" y="0"/>
                  </a:lnTo>
                  <a:lnTo>
                    <a:pt x="5815972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pic>
          <p:nvPicPr>
            <p:cNvPr id="14" name="Picture 13" descr="A logo with colorful circles and text&#10;&#10;Description automatically generated">
              <a:extLst>
                <a:ext uri="{FF2B5EF4-FFF2-40B4-BE49-F238E27FC236}">
                  <a16:creationId xmlns:a16="http://schemas.microsoft.com/office/drawing/2014/main" id="{B344CDD9-0938-B696-0E29-8CC03C74BCA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67693" y="2248740"/>
              <a:ext cx="1226958" cy="1175024"/>
            </a:xfrm>
            <a:prstGeom prst="rect">
              <a:avLst/>
            </a:prstGeom>
          </p:spPr>
        </p:pic>
      </p:grpSp>
      <p:sp>
        <p:nvSpPr>
          <p:cNvPr id="16" name="Freeform 2">
            <a:extLst>
              <a:ext uri="{FF2B5EF4-FFF2-40B4-BE49-F238E27FC236}">
                <a16:creationId xmlns:a16="http://schemas.microsoft.com/office/drawing/2014/main" id="{1C62E2D0-DD86-2924-C521-54CBF76EC309}"/>
              </a:ext>
            </a:extLst>
          </p:cNvPr>
          <p:cNvSpPr/>
          <p:nvPr/>
        </p:nvSpPr>
        <p:spPr>
          <a:xfrm>
            <a:off x="4349209" y="2513748"/>
            <a:ext cx="2807237" cy="1986120"/>
          </a:xfrm>
          <a:custGeom>
            <a:avLst/>
            <a:gdLst/>
            <a:ahLst/>
            <a:cxnLst/>
            <a:rect l="l" t="t" r="r" b="b"/>
            <a:pathLst>
              <a:path w="5815972" h="4114800">
                <a:moveTo>
                  <a:pt x="0" y="0"/>
                </a:moveTo>
                <a:lnTo>
                  <a:pt x="5815972" y="0"/>
                </a:lnTo>
                <a:lnTo>
                  <a:pt x="581597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DE47C54-2C96-8DF4-134E-7F64951602F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1745" y="2641404"/>
            <a:ext cx="1292225" cy="1111447"/>
          </a:xfrm>
          <a:prstGeom prst="rect">
            <a:avLst/>
          </a:prstGeom>
        </p:spPr>
      </p:pic>
      <p:sp>
        <p:nvSpPr>
          <p:cNvPr id="18" name="Freeform 2">
            <a:extLst>
              <a:ext uri="{FF2B5EF4-FFF2-40B4-BE49-F238E27FC236}">
                <a16:creationId xmlns:a16="http://schemas.microsoft.com/office/drawing/2014/main" id="{99C2FDAB-4882-3065-2149-11D1F949456B}"/>
              </a:ext>
            </a:extLst>
          </p:cNvPr>
          <p:cNvSpPr/>
          <p:nvPr/>
        </p:nvSpPr>
        <p:spPr>
          <a:xfrm>
            <a:off x="7918982" y="2513748"/>
            <a:ext cx="2807237" cy="1986120"/>
          </a:xfrm>
          <a:custGeom>
            <a:avLst/>
            <a:gdLst/>
            <a:ahLst/>
            <a:cxnLst/>
            <a:rect l="l" t="t" r="r" b="b"/>
            <a:pathLst>
              <a:path w="5815972" h="4114800">
                <a:moveTo>
                  <a:pt x="0" y="0"/>
                </a:moveTo>
                <a:lnTo>
                  <a:pt x="5815972" y="0"/>
                </a:lnTo>
                <a:lnTo>
                  <a:pt x="581597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0409FC0-5484-F2B6-1742-D7C3ECC56E7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198" t="3831" r="7380"/>
          <a:stretch/>
        </p:blipFill>
        <p:spPr>
          <a:xfrm>
            <a:off x="8451543" y="2658965"/>
            <a:ext cx="1742113" cy="997597"/>
          </a:xfrm>
          <a:prstGeom prst="rect">
            <a:avLst/>
          </a:prstGeom>
        </p:spPr>
      </p:pic>
      <p:sp>
        <p:nvSpPr>
          <p:cNvPr id="21" name="Arrow: Up 20">
            <a:extLst>
              <a:ext uri="{FF2B5EF4-FFF2-40B4-BE49-F238E27FC236}">
                <a16:creationId xmlns:a16="http://schemas.microsoft.com/office/drawing/2014/main" id="{B81AEE00-312F-A517-7FA0-5E09549C2FA6}"/>
              </a:ext>
            </a:extLst>
          </p:cNvPr>
          <p:cNvSpPr/>
          <p:nvPr/>
        </p:nvSpPr>
        <p:spPr>
          <a:xfrm rot="5400000">
            <a:off x="3702736" y="2925552"/>
            <a:ext cx="455825" cy="920250"/>
          </a:xfrm>
          <a:prstGeom prst="up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Arrow: Up 21">
            <a:extLst>
              <a:ext uri="{FF2B5EF4-FFF2-40B4-BE49-F238E27FC236}">
                <a16:creationId xmlns:a16="http://schemas.microsoft.com/office/drawing/2014/main" id="{4566EE1D-68FD-EA72-2C25-C5C336005DAE}"/>
              </a:ext>
            </a:extLst>
          </p:cNvPr>
          <p:cNvSpPr/>
          <p:nvPr/>
        </p:nvSpPr>
        <p:spPr>
          <a:xfrm rot="5400000">
            <a:off x="7405067" y="2925552"/>
            <a:ext cx="455825" cy="920250"/>
          </a:xfrm>
          <a:prstGeom prst="up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73634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33975-20DB-1A89-78DA-41C579B20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851" y="660401"/>
            <a:ext cx="10750549" cy="1598836"/>
          </a:xfrm>
        </p:spPr>
        <p:txBody>
          <a:bodyPr/>
          <a:lstStyle/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Further information – </a:t>
            </a:r>
            <a:b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watch a video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E66A50-4882-6D1D-6E87-EF95C1C952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In Our Place course library has been developed by Solihull Approach, a not-for-profit NHS service.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In Our Place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is the brand name for the ‘MUL’ (multi-user licence) course library available in the Bradford District.</a:t>
            </a:r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Watch the explainer video on YouTube – background information about Solihull Approach comes first; the section about In Our Place is from 6 minutes 45 seconds onwards. </a:t>
            </a:r>
          </a:p>
          <a:p>
            <a:pPr algn="ctr"/>
            <a:r>
              <a:rPr lang="en-GB" b="1" i="0" u="none" strike="noStrike" dirty="0">
                <a:solidFill>
                  <a:srgbClr val="BC1948"/>
                </a:solidFill>
                <a:effectLst/>
                <a:highlight>
                  <a:srgbClr val="F5F5F5"/>
                </a:highlight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https://youtu.be/b2JLdAEnEwA</a:t>
            </a:r>
            <a:endParaRPr lang="en-GB" b="1" i="0" u="none" strike="noStrike" dirty="0">
              <a:solidFill>
                <a:srgbClr val="BC1948"/>
              </a:solidFill>
              <a:effectLst/>
              <a:highlight>
                <a:srgbClr val="F5F5F5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solidFill>
                  <a:srgbClr val="CE0F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While the course library is provided by Solihull Approach, please always call the offer </a:t>
            </a:r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‘In Our Place’. </a:t>
            </a:r>
            <a:r>
              <a:rPr lang="en-GB" sz="2200" b="1" dirty="0">
                <a:solidFill>
                  <a:srgbClr val="CE0F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>
                <a:solidFill>
                  <a:srgbClr val="CE0F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more family friendly, and this is what is recommended by Solihull Approach themselves. </a:t>
            </a:r>
          </a:p>
          <a:p>
            <a:endParaRPr lang="en-GB" b="1" i="0" u="none" strike="noStrike" dirty="0">
              <a:solidFill>
                <a:srgbClr val="BC1948"/>
              </a:solidFill>
              <a:effectLst/>
              <a:highlight>
                <a:srgbClr val="F5F5F5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02E109-E0D7-2155-3EA1-8BE58DBDE12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© 2024 Bradford Children and Families Trust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EBABEB-4EAE-3E9D-3FD2-6686F5B693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428DE99-F85E-4AC6-8747-A2721377D1C3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B1EB109-C6F6-A586-C1BA-372C8E0CF2C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35012" y="2495550"/>
            <a:ext cx="10720387" cy="466474"/>
          </a:xfrm>
        </p:spPr>
        <p:txBody>
          <a:bodyPr/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Introduction for professionals from the providers</a:t>
            </a:r>
          </a:p>
        </p:txBody>
      </p:sp>
      <p:pic>
        <p:nvPicPr>
          <p:cNvPr id="7" name="Picture 6" descr="A blue text with white background&#10;&#10;Description automatically generated">
            <a:extLst>
              <a:ext uri="{FF2B5EF4-FFF2-40B4-BE49-F238E27FC236}">
                <a16:creationId xmlns:a16="http://schemas.microsoft.com/office/drawing/2014/main" id="{E7F04BBA-8277-33FD-AB4C-B418472432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1917" y="405890"/>
            <a:ext cx="3247179" cy="888428"/>
          </a:xfrm>
          <a:prstGeom prst="rect">
            <a:avLst/>
          </a:prstGeom>
        </p:spPr>
      </p:pic>
      <p:pic>
        <p:nvPicPr>
          <p:cNvPr id="8" name="Picture 7" descr="A group of children's drawings&#10;&#10;Description automatically generated">
            <a:extLst>
              <a:ext uri="{FF2B5EF4-FFF2-40B4-BE49-F238E27FC236}">
                <a16:creationId xmlns:a16="http://schemas.microsoft.com/office/drawing/2014/main" id="{780FC696-4BFB-7527-2833-DD4256BAB7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4395" y="2474737"/>
            <a:ext cx="2057551" cy="551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3119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33975-20DB-1A89-78DA-41C579B20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851" y="660401"/>
            <a:ext cx="10750549" cy="1598836"/>
          </a:xfrm>
        </p:spPr>
        <p:txBody>
          <a:bodyPr/>
          <a:lstStyle/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Further information – </a:t>
            </a:r>
            <a:b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Any questions?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02E109-E0D7-2155-3EA1-8BE58DBDE12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© 2024 Bradford Children and Families Trust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EBABEB-4EAE-3E9D-3FD2-6686F5B693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428DE99-F85E-4AC6-8747-A2721377D1C3}" type="slidenum">
              <a:rPr lang="en-GB" smtClean="0"/>
              <a:pPr/>
              <a:t>12</a:t>
            </a:fld>
            <a:endParaRPr lang="en-GB" dirty="0"/>
          </a:p>
        </p:txBody>
      </p:sp>
      <p:pic>
        <p:nvPicPr>
          <p:cNvPr id="7" name="Picture 6" descr="A blue text with white background&#10;&#10;Description automatically generated">
            <a:extLst>
              <a:ext uri="{FF2B5EF4-FFF2-40B4-BE49-F238E27FC236}">
                <a16:creationId xmlns:a16="http://schemas.microsoft.com/office/drawing/2014/main" id="{E7F04BBA-8277-33FD-AB4C-B418472432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1917" y="405890"/>
            <a:ext cx="3247179" cy="888428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AD0B84F-F7FF-93EF-D50B-1EFD1BE55B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Please email: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Eve Remington - </a:t>
            </a:r>
            <a:r>
              <a:rPr lang="en-GB" sz="2400" b="1" u="sng" kern="100" dirty="0">
                <a:solidFill>
                  <a:srgbClr val="467886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  <a:hlinkClick r:id="rId3"/>
              </a:rPr>
              <a:t>eve.remington@bradfordcft.org.uk</a:t>
            </a:r>
            <a:r>
              <a:rPr lang="en-GB" sz="24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Emma Richardson - </a:t>
            </a:r>
            <a:r>
              <a:rPr lang="en-GB" sz="2400" b="1" u="sng" kern="100" dirty="0">
                <a:solidFill>
                  <a:srgbClr val="467886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  <a:hlinkClick r:id="rId4"/>
              </a:rPr>
              <a:t>emma.richardson@bradford.gov.uk</a:t>
            </a:r>
            <a:r>
              <a:rPr lang="en-GB" sz="24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 </a:t>
            </a:r>
          </a:p>
          <a:p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22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: Diagonal Corners Snipped 51">
            <a:extLst>
              <a:ext uri="{FF2B5EF4-FFF2-40B4-BE49-F238E27FC236}">
                <a16:creationId xmlns:a16="http://schemas.microsoft.com/office/drawing/2014/main" id="{43E9BDB4-F98F-3327-9AC9-8A24ABD92EAD}"/>
              </a:ext>
            </a:extLst>
          </p:cNvPr>
          <p:cNvSpPr/>
          <p:nvPr/>
        </p:nvSpPr>
        <p:spPr>
          <a:xfrm>
            <a:off x="1381144" y="4331850"/>
            <a:ext cx="2876979" cy="1533618"/>
          </a:xfrm>
          <a:prstGeom prst="snip2DiagRect">
            <a:avLst/>
          </a:prstGeom>
          <a:solidFill>
            <a:srgbClr val="0E8E9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: Diagonal Corners Snipped 52">
            <a:extLst>
              <a:ext uri="{FF2B5EF4-FFF2-40B4-BE49-F238E27FC236}">
                <a16:creationId xmlns:a16="http://schemas.microsoft.com/office/drawing/2014/main" id="{9699F892-467C-A572-0610-C42018285A2E}"/>
              </a:ext>
            </a:extLst>
          </p:cNvPr>
          <p:cNvSpPr/>
          <p:nvPr/>
        </p:nvSpPr>
        <p:spPr>
          <a:xfrm>
            <a:off x="3921953" y="2027942"/>
            <a:ext cx="2876979" cy="1172907"/>
          </a:xfrm>
          <a:prstGeom prst="snip2DiagRect">
            <a:avLst/>
          </a:prstGeom>
          <a:solidFill>
            <a:srgbClr val="0E8E9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Rectangle: Diagonal Corners Snipped 53">
            <a:extLst>
              <a:ext uri="{FF2B5EF4-FFF2-40B4-BE49-F238E27FC236}">
                <a16:creationId xmlns:a16="http://schemas.microsoft.com/office/drawing/2014/main" id="{0F12D9A0-9B59-DD7B-D2D9-9B8BEBC4A1B6}"/>
              </a:ext>
            </a:extLst>
          </p:cNvPr>
          <p:cNvSpPr/>
          <p:nvPr/>
        </p:nvSpPr>
        <p:spPr>
          <a:xfrm>
            <a:off x="4466439" y="3445282"/>
            <a:ext cx="2876979" cy="1172907"/>
          </a:xfrm>
          <a:prstGeom prst="snip2DiagRect">
            <a:avLst/>
          </a:prstGeom>
          <a:solidFill>
            <a:srgbClr val="A1D8F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Rectangle: Diagonal Corners Snipped 54">
            <a:extLst>
              <a:ext uri="{FF2B5EF4-FFF2-40B4-BE49-F238E27FC236}">
                <a16:creationId xmlns:a16="http://schemas.microsoft.com/office/drawing/2014/main" id="{5FF4F78A-4D28-95CC-9A61-317B4FECDE3F}"/>
              </a:ext>
            </a:extLst>
          </p:cNvPr>
          <p:cNvSpPr/>
          <p:nvPr/>
        </p:nvSpPr>
        <p:spPr>
          <a:xfrm>
            <a:off x="8005387" y="3429000"/>
            <a:ext cx="2876979" cy="1172907"/>
          </a:xfrm>
          <a:prstGeom prst="snip2DiagRect">
            <a:avLst/>
          </a:prstGeom>
          <a:solidFill>
            <a:srgbClr val="0E8E9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ectangle: Diagonal Corners Snipped 55">
            <a:extLst>
              <a:ext uri="{FF2B5EF4-FFF2-40B4-BE49-F238E27FC236}">
                <a16:creationId xmlns:a16="http://schemas.microsoft.com/office/drawing/2014/main" id="{4355BD92-E915-4D55-9E42-69FE52B56437}"/>
              </a:ext>
            </a:extLst>
          </p:cNvPr>
          <p:cNvSpPr/>
          <p:nvPr/>
        </p:nvSpPr>
        <p:spPr>
          <a:xfrm>
            <a:off x="7488446" y="2011660"/>
            <a:ext cx="2876979" cy="1172907"/>
          </a:xfrm>
          <a:prstGeom prst="snip2DiagRect">
            <a:avLst/>
          </a:prstGeom>
          <a:solidFill>
            <a:srgbClr val="A1D8F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: Diagonal Corners Snipped 56">
            <a:extLst>
              <a:ext uri="{FF2B5EF4-FFF2-40B4-BE49-F238E27FC236}">
                <a16:creationId xmlns:a16="http://schemas.microsoft.com/office/drawing/2014/main" id="{717EC1AA-917E-AF70-3366-3917DF4A13B2}"/>
              </a:ext>
            </a:extLst>
          </p:cNvPr>
          <p:cNvSpPr/>
          <p:nvPr/>
        </p:nvSpPr>
        <p:spPr>
          <a:xfrm>
            <a:off x="8576870" y="4846340"/>
            <a:ext cx="2876979" cy="1172907"/>
          </a:xfrm>
          <a:prstGeom prst="snip2DiagRect">
            <a:avLst/>
          </a:prstGeom>
          <a:solidFill>
            <a:srgbClr val="A1D8F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Rectangle: Diagonal Corners Snipped 57">
            <a:extLst>
              <a:ext uri="{FF2B5EF4-FFF2-40B4-BE49-F238E27FC236}">
                <a16:creationId xmlns:a16="http://schemas.microsoft.com/office/drawing/2014/main" id="{40C67DC1-27A5-E117-EB25-3CBCF5CCA002}"/>
              </a:ext>
            </a:extLst>
          </p:cNvPr>
          <p:cNvSpPr/>
          <p:nvPr/>
        </p:nvSpPr>
        <p:spPr>
          <a:xfrm>
            <a:off x="4933241" y="4862622"/>
            <a:ext cx="3250840" cy="1172907"/>
          </a:xfrm>
          <a:prstGeom prst="snip2DiagRect">
            <a:avLst/>
          </a:prstGeom>
          <a:solidFill>
            <a:srgbClr val="0E8E9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: Diagonal Corners Snipped 49">
            <a:extLst>
              <a:ext uri="{FF2B5EF4-FFF2-40B4-BE49-F238E27FC236}">
                <a16:creationId xmlns:a16="http://schemas.microsoft.com/office/drawing/2014/main" id="{87AA28AD-0049-B33C-779A-8E83AB7E36D9}"/>
              </a:ext>
            </a:extLst>
          </p:cNvPr>
          <p:cNvSpPr/>
          <p:nvPr/>
        </p:nvSpPr>
        <p:spPr>
          <a:xfrm>
            <a:off x="735013" y="2526150"/>
            <a:ext cx="2876979" cy="1533618"/>
          </a:xfrm>
          <a:prstGeom prst="snip2DiagRect">
            <a:avLst/>
          </a:prstGeom>
          <a:solidFill>
            <a:srgbClr val="A1D8F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65F713-24B9-3487-F89A-B0B6A58C2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851" y="660401"/>
            <a:ext cx="6163177" cy="1288814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 free, online library of evidence-based courses to help people in the Bradford District deal with…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CF07C2-6FAF-5D4C-3536-4B9CD1DF582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2024 Bradford Children and Families Trust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9C83C8-5C76-ACE2-8C67-E0D89E3EC7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428DE99-F85E-4AC6-8747-A2721377D1C3}" type="slidenum">
              <a:rPr lang="en-GB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</a:t>
            </a:fld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E5AC1BC-5D72-6A19-41EA-7F23A6988664}"/>
              </a:ext>
            </a:extLst>
          </p:cNvPr>
          <p:cNvSpPr txBox="1"/>
          <p:nvPr/>
        </p:nvSpPr>
        <p:spPr>
          <a:xfrm>
            <a:off x="4162728" y="2352785"/>
            <a:ext cx="2395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Family life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B7EBFF-757A-C677-94E4-E73FE064E819}"/>
              </a:ext>
            </a:extLst>
          </p:cNvPr>
          <p:cNvSpPr txBox="1"/>
          <p:nvPr/>
        </p:nvSpPr>
        <p:spPr>
          <a:xfrm>
            <a:off x="4707214" y="3770125"/>
            <a:ext cx="2395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Parenting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F4418F-601A-3F3C-1B80-EF1E2BACA3B9}"/>
              </a:ext>
            </a:extLst>
          </p:cNvPr>
          <p:cNvSpPr txBox="1"/>
          <p:nvPr/>
        </p:nvSpPr>
        <p:spPr>
          <a:xfrm>
            <a:off x="8076895" y="3753843"/>
            <a:ext cx="2733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Relationships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8358A4-D9A3-9DDE-AEF4-F470364F0BED}"/>
              </a:ext>
            </a:extLst>
          </p:cNvPr>
          <p:cNvSpPr txBox="1"/>
          <p:nvPr/>
        </p:nvSpPr>
        <p:spPr>
          <a:xfrm>
            <a:off x="7559954" y="2121060"/>
            <a:ext cx="27339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Child ages and stages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0F199E-5298-9727-3655-BDDA4308D60E}"/>
              </a:ext>
            </a:extLst>
          </p:cNvPr>
          <p:cNvSpPr txBox="1"/>
          <p:nvPr/>
        </p:nvSpPr>
        <p:spPr>
          <a:xfrm>
            <a:off x="8817645" y="4955740"/>
            <a:ext cx="23954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Emotional wellbeing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349169-2562-A033-37B9-416A92BB01A8}"/>
              </a:ext>
            </a:extLst>
          </p:cNvPr>
          <p:cNvSpPr txBox="1"/>
          <p:nvPr/>
        </p:nvSpPr>
        <p:spPr>
          <a:xfrm>
            <a:off x="1452652" y="4406162"/>
            <a:ext cx="27339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Children’s feelings and mental health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5964D8-DB0C-3DA9-F991-1D05A40467CA}"/>
              </a:ext>
            </a:extLst>
          </p:cNvPr>
          <p:cNvSpPr txBox="1"/>
          <p:nvPr/>
        </p:nvSpPr>
        <p:spPr>
          <a:xfrm>
            <a:off x="4844407" y="4972022"/>
            <a:ext cx="34285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Children with additional needs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9E79EFE-BB96-1BDF-572E-140D97D5CEE8}"/>
              </a:ext>
            </a:extLst>
          </p:cNvPr>
          <p:cNvSpPr txBox="1"/>
          <p:nvPr/>
        </p:nvSpPr>
        <p:spPr>
          <a:xfrm>
            <a:off x="806521" y="2600462"/>
            <a:ext cx="27339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Pregnancy and a new baby</a:t>
            </a:r>
          </a:p>
        </p:txBody>
      </p:sp>
      <p:pic>
        <p:nvPicPr>
          <p:cNvPr id="59" name="Picture 58" descr="A blue text with white background&#10;&#10;Description automatically generated">
            <a:extLst>
              <a:ext uri="{FF2B5EF4-FFF2-40B4-BE49-F238E27FC236}">
                <a16:creationId xmlns:a16="http://schemas.microsoft.com/office/drawing/2014/main" id="{90F46E9B-59EB-D1C2-B337-B0F40F25F5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568" y="512473"/>
            <a:ext cx="3930832" cy="1075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80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CF07C2-6FAF-5D4C-3536-4B9CD1DF582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© 2024 Bradford Children and Families Trust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9C83C8-5C76-ACE2-8C67-E0D89E3EC7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428DE99-F85E-4AC6-8747-A2721377D1C3}" type="slidenum">
              <a:rPr lang="en-GB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3</a:t>
            </a:fld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6" name="TextBox 3075">
            <a:extLst>
              <a:ext uri="{FF2B5EF4-FFF2-40B4-BE49-F238E27FC236}">
                <a16:creationId xmlns:a16="http://schemas.microsoft.com/office/drawing/2014/main" id="{E45B0EB2-3B70-65BA-E0F0-49921E3E2881}"/>
              </a:ext>
            </a:extLst>
          </p:cNvPr>
          <p:cNvSpPr txBox="1"/>
          <p:nvPr/>
        </p:nvSpPr>
        <p:spPr>
          <a:xfrm>
            <a:off x="607771" y="698246"/>
            <a:ext cx="741711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 and universally available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families, teens and adults </a:t>
            </a:r>
            <a:br>
              <a:rPr lang="en-GB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across the Bradford District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b="1" kern="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Complement and enhance (but not replace) existing support and programmes</a:t>
            </a:r>
            <a:endParaRPr lang="en-GB" sz="2400" b="1" kern="100" dirty="0">
              <a:solidFill>
                <a:schemeClr val="tx2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: Diagonal Corners Snipped 11">
            <a:extLst>
              <a:ext uri="{FF2B5EF4-FFF2-40B4-BE49-F238E27FC236}">
                <a16:creationId xmlns:a16="http://schemas.microsoft.com/office/drawing/2014/main" id="{78851513-8AB2-F31D-2AD0-98DAD5302F28}"/>
              </a:ext>
            </a:extLst>
          </p:cNvPr>
          <p:cNvSpPr/>
          <p:nvPr/>
        </p:nvSpPr>
        <p:spPr>
          <a:xfrm>
            <a:off x="735013" y="3131180"/>
            <a:ext cx="3209190" cy="2801192"/>
          </a:xfrm>
          <a:prstGeom prst="snip2Diag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: Diagonal Corners Snipped 13">
            <a:extLst>
              <a:ext uri="{FF2B5EF4-FFF2-40B4-BE49-F238E27FC236}">
                <a16:creationId xmlns:a16="http://schemas.microsoft.com/office/drawing/2014/main" id="{48E90F47-57ED-5F73-A04E-F41915D59401}"/>
              </a:ext>
            </a:extLst>
          </p:cNvPr>
          <p:cNvSpPr/>
          <p:nvPr/>
        </p:nvSpPr>
        <p:spPr>
          <a:xfrm>
            <a:off x="4452460" y="3199951"/>
            <a:ext cx="3209190" cy="2801192"/>
          </a:xfrm>
          <a:prstGeom prst="snip2Diag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: Diagonal Corners Snipped 16">
            <a:extLst>
              <a:ext uri="{FF2B5EF4-FFF2-40B4-BE49-F238E27FC236}">
                <a16:creationId xmlns:a16="http://schemas.microsoft.com/office/drawing/2014/main" id="{2A4D7B1A-E019-5A67-31D9-FFBBB0FDBC62}"/>
              </a:ext>
            </a:extLst>
          </p:cNvPr>
          <p:cNvSpPr/>
          <p:nvPr/>
        </p:nvSpPr>
        <p:spPr>
          <a:xfrm>
            <a:off x="8169907" y="3185826"/>
            <a:ext cx="3209190" cy="2801192"/>
          </a:xfrm>
          <a:prstGeom prst="snip2Diag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17" descr="A group of children's drawings&#10;&#10;Description automatically generated">
            <a:extLst>
              <a:ext uri="{FF2B5EF4-FFF2-40B4-BE49-F238E27FC236}">
                <a16:creationId xmlns:a16="http://schemas.microsoft.com/office/drawing/2014/main" id="{AEFA8CBA-61E5-90C5-5EC7-B6D63AAA90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7061" y="4198268"/>
            <a:ext cx="2057551" cy="55130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3E19568-56BD-35EB-57E0-1C10EC42992A}"/>
              </a:ext>
            </a:extLst>
          </p:cNvPr>
          <p:cNvSpPr txBox="1"/>
          <p:nvPr/>
        </p:nvSpPr>
        <p:spPr>
          <a:xfrm>
            <a:off x="4829818" y="3199951"/>
            <a:ext cx="23804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Courses developed by:</a:t>
            </a:r>
          </a:p>
        </p:txBody>
      </p:sp>
      <p:pic>
        <p:nvPicPr>
          <p:cNvPr id="20" name="Picture 2" descr="NHS Logo, NHS Symbol, Meaning, History and Evolution">
            <a:extLst>
              <a:ext uri="{FF2B5EF4-FFF2-40B4-BE49-F238E27FC236}">
                <a16:creationId xmlns:a16="http://schemas.microsoft.com/office/drawing/2014/main" id="{0F621EFF-0C57-B1AE-FCF1-FA320A2E7F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2890" y="5025676"/>
            <a:ext cx="1640823" cy="750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A logo with colorful circles and text&#10;&#10;Description automatically generated">
            <a:extLst>
              <a:ext uri="{FF2B5EF4-FFF2-40B4-BE49-F238E27FC236}">
                <a16:creationId xmlns:a16="http://schemas.microsoft.com/office/drawing/2014/main" id="{D21A4DED-D182-4DD1-684E-39F8C6F6F8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40788" y="3986753"/>
            <a:ext cx="1712903" cy="1640399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F921DD57-5534-982C-E983-01CC300372C4}"/>
              </a:ext>
            </a:extLst>
          </p:cNvPr>
          <p:cNvSpPr txBox="1"/>
          <p:nvPr/>
        </p:nvSpPr>
        <p:spPr>
          <a:xfrm>
            <a:off x="8580664" y="3199951"/>
            <a:ext cx="2169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Find it on:</a:t>
            </a:r>
          </a:p>
        </p:txBody>
      </p:sp>
      <p:pic>
        <p:nvPicPr>
          <p:cNvPr id="29" name="Picture 28" descr="BCFT logo">
            <a:extLst>
              <a:ext uri="{FF2B5EF4-FFF2-40B4-BE49-F238E27FC236}">
                <a16:creationId xmlns:a16="http://schemas.microsoft.com/office/drawing/2014/main" id="{A2BD3C25-02CC-3375-0AF7-CFA7B049A97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0238" y="3740971"/>
            <a:ext cx="2220628" cy="923627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1315D5EB-551D-FF65-4FEE-7390C51F72E8}"/>
              </a:ext>
            </a:extLst>
          </p:cNvPr>
          <p:cNvSpPr txBox="1"/>
          <p:nvPr/>
        </p:nvSpPr>
        <p:spPr>
          <a:xfrm>
            <a:off x="887540" y="3199951"/>
            <a:ext cx="2766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Provided by:</a:t>
            </a:r>
          </a:p>
        </p:txBody>
      </p:sp>
      <p:pic>
        <p:nvPicPr>
          <p:cNvPr id="3073" name="Picture 3072" descr="A group of people with a black background&#10;&#10;Description automatically generated">
            <a:extLst>
              <a:ext uri="{FF2B5EF4-FFF2-40B4-BE49-F238E27FC236}">
                <a16:creationId xmlns:a16="http://schemas.microsoft.com/office/drawing/2014/main" id="{42724762-0F0E-1A1D-1E23-871480CDAF6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3711" y="4652444"/>
            <a:ext cx="1162818" cy="1123353"/>
          </a:xfrm>
          <a:prstGeom prst="rect">
            <a:avLst/>
          </a:prstGeom>
        </p:spPr>
      </p:pic>
      <p:pic>
        <p:nvPicPr>
          <p:cNvPr id="3" name="Picture 2" descr="A blue text with white background&#10;&#10;Description automatically generated">
            <a:extLst>
              <a:ext uri="{FF2B5EF4-FFF2-40B4-BE49-F238E27FC236}">
                <a16:creationId xmlns:a16="http://schemas.microsoft.com/office/drawing/2014/main" id="{2D35A910-65EF-DBE6-0272-553547F7657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1917" y="405890"/>
            <a:ext cx="3247179" cy="888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656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Diagonal Corners Snipped 2">
            <a:extLst>
              <a:ext uri="{FF2B5EF4-FFF2-40B4-BE49-F238E27FC236}">
                <a16:creationId xmlns:a16="http://schemas.microsoft.com/office/drawing/2014/main" id="{7D2CE253-B2B5-2CF1-976A-F0A3D4A9DE8F}"/>
              </a:ext>
            </a:extLst>
          </p:cNvPr>
          <p:cNvSpPr/>
          <p:nvPr/>
        </p:nvSpPr>
        <p:spPr>
          <a:xfrm>
            <a:off x="439738" y="1909207"/>
            <a:ext cx="3232646" cy="1967468"/>
          </a:xfrm>
          <a:prstGeom prst="snip2DiagRect">
            <a:avLst/>
          </a:prstGeom>
          <a:solidFill>
            <a:srgbClr val="F8DBE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1970B47A-0442-9CD9-666A-018099912F10}"/>
              </a:ext>
            </a:extLst>
          </p:cNvPr>
          <p:cNvSpPr/>
          <p:nvPr/>
        </p:nvSpPr>
        <p:spPr>
          <a:xfrm>
            <a:off x="439738" y="4050309"/>
            <a:ext cx="3232646" cy="1967468"/>
          </a:xfrm>
          <a:prstGeom prst="snip2DiagRect">
            <a:avLst/>
          </a:prstGeom>
          <a:solidFill>
            <a:srgbClr val="B2FD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64BC1EA6-CC49-B86D-920A-929BB968944D}"/>
              </a:ext>
            </a:extLst>
          </p:cNvPr>
          <p:cNvSpPr/>
          <p:nvPr/>
        </p:nvSpPr>
        <p:spPr>
          <a:xfrm>
            <a:off x="4096649" y="1909206"/>
            <a:ext cx="3681760" cy="3223417"/>
          </a:xfrm>
          <a:prstGeom prst="snip2DiagRect">
            <a:avLst/>
          </a:prstGeom>
          <a:solidFill>
            <a:srgbClr val="D0E3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id="{985FA26B-99C8-D385-7947-3302CB246674}"/>
              </a:ext>
            </a:extLst>
          </p:cNvPr>
          <p:cNvSpPr/>
          <p:nvPr/>
        </p:nvSpPr>
        <p:spPr>
          <a:xfrm>
            <a:off x="4096649" y="5412895"/>
            <a:ext cx="3681760" cy="1227354"/>
          </a:xfrm>
          <a:prstGeom prst="snip2Diag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92137290-B1FD-A52B-AB96-FD8151A48300}"/>
              </a:ext>
            </a:extLst>
          </p:cNvPr>
          <p:cNvSpPr/>
          <p:nvPr/>
        </p:nvSpPr>
        <p:spPr>
          <a:xfrm>
            <a:off x="8106306" y="1927514"/>
            <a:ext cx="3616515" cy="2263485"/>
          </a:xfrm>
          <a:prstGeom prst="snip2DiagRect">
            <a:avLst/>
          </a:prstGeom>
          <a:solidFill>
            <a:srgbClr val="B2FD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: Diagonal Corners Snipped 9">
            <a:extLst>
              <a:ext uri="{FF2B5EF4-FFF2-40B4-BE49-F238E27FC236}">
                <a16:creationId xmlns:a16="http://schemas.microsoft.com/office/drawing/2014/main" id="{BA8388D5-5E65-CF05-DF41-EBCEA8376FC4}"/>
              </a:ext>
            </a:extLst>
          </p:cNvPr>
          <p:cNvSpPr/>
          <p:nvPr/>
        </p:nvSpPr>
        <p:spPr>
          <a:xfrm>
            <a:off x="8131918" y="4376764"/>
            <a:ext cx="3616515" cy="1572269"/>
          </a:xfrm>
          <a:prstGeom prst="snip2DiagRect">
            <a:avLst/>
          </a:prstGeom>
          <a:solidFill>
            <a:srgbClr val="F8DBE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65F713-24B9-3487-F89A-B0B6A58C2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851" y="660401"/>
            <a:ext cx="6163177" cy="670761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Courses overview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CF07C2-6FAF-5D4C-3536-4B9CD1DF582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2024 Bradford Children and Families Trust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9C83C8-5C76-ACE2-8C67-E0D89E3EC7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96625" y="6433523"/>
            <a:ext cx="434975" cy="246221"/>
          </a:xfrm>
        </p:spPr>
        <p:txBody>
          <a:bodyPr/>
          <a:lstStyle/>
          <a:p>
            <a:fld id="{4428DE99-F85E-4AC6-8747-A2721377D1C3}" type="slidenum">
              <a:rPr lang="en-GB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4</a:t>
            </a:fld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89C900-E459-6A73-2362-968A1E938247}"/>
              </a:ext>
            </a:extLst>
          </p:cNvPr>
          <p:cNvSpPr txBox="1"/>
          <p:nvPr/>
        </p:nvSpPr>
        <p:spPr>
          <a:xfrm>
            <a:off x="704851" y="1416411"/>
            <a:ext cx="10588065" cy="407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kern="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17 courses, themed for different age groups and needs</a:t>
            </a:r>
            <a:endParaRPr lang="en-GB" sz="2000" b="1" kern="100" dirty="0">
              <a:solidFill>
                <a:schemeClr val="tx2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DFF94A2-68A7-E082-DC07-EDCE58E0CC2E}"/>
              </a:ext>
            </a:extLst>
          </p:cNvPr>
          <p:cNvSpPr txBox="1"/>
          <p:nvPr/>
        </p:nvSpPr>
        <p:spPr>
          <a:xfrm>
            <a:off x="439738" y="1979981"/>
            <a:ext cx="3361636" cy="39165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Antenatal</a:t>
            </a:r>
            <a:endParaRPr lang="en-GB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Understanding pregnancy, labour, birth and your baby.</a:t>
            </a:r>
            <a:endParaRPr lang="en-GB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1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Understanding pregnancy, labour, birth and your baby: for women couples.</a:t>
            </a:r>
            <a:endParaRPr lang="en-GB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600" b="1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Postnatal (0 - 6 months)</a:t>
            </a:r>
            <a:endParaRPr lang="en-GB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Understanding your baby</a:t>
            </a:r>
            <a:endParaRPr lang="en-GB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Understanding your preterm or sick baby in hospital</a:t>
            </a:r>
            <a:endParaRPr lang="en-GB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1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Understanding your preterm or sick baby now you're home </a:t>
            </a:r>
            <a:endParaRPr lang="en-GB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DA118AA-F86A-A81E-4AEE-EF86A6BC77DF}"/>
              </a:ext>
            </a:extLst>
          </p:cNvPr>
          <p:cNvSpPr txBox="1"/>
          <p:nvPr/>
        </p:nvSpPr>
        <p:spPr>
          <a:xfrm>
            <a:off x="4096649" y="1979981"/>
            <a:ext cx="3804468" cy="3081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Children and Young People </a:t>
            </a:r>
            <a:br>
              <a:rPr lang="en-GB" sz="16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sz="16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(6 months to 19+ years)</a:t>
            </a:r>
            <a:endParaRPr lang="en-GB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Understanding your child: from toddler to teenager</a:t>
            </a:r>
            <a:endParaRPr lang="en-GB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Understanding your child with additional needs</a:t>
            </a:r>
            <a:endParaRPr lang="en-GB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Understanding your child's feelings</a:t>
            </a:r>
            <a:endParaRPr lang="en-GB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Understanding your child's mental health and wellbeing</a:t>
            </a:r>
            <a:endParaRPr lang="en-GB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1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Understanding the impact of the pandemic on your child</a:t>
            </a:r>
            <a:endParaRPr lang="en-GB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033BED7-BB6C-476B-1E6C-2EAA04B75F24}"/>
              </a:ext>
            </a:extLst>
          </p:cNvPr>
          <p:cNvSpPr txBox="1"/>
          <p:nvPr/>
        </p:nvSpPr>
        <p:spPr>
          <a:xfrm>
            <a:off x="8106307" y="1979981"/>
            <a:ext cx="3531603" cy="39165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Preteen to teenager</a:t>
            </a:r>
            <a:endParaRPr lang="en-GB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Understanding your teenager's brain</a:t>
            </a:r>
            <a:endParaRPr lang="en-GB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Moving up to secondary school for children with additional needs</a:t>
            </a:r>
            <a:endParaRPr lang="en-GB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1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Understanding the impact of the pandemic on your teenager</a:t>
            </a:r>
            <a:endParaRPr lang="en-GB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600" b="1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For Teenagers</a:t>
            </a:r>
            <a:endParaRPr lang="en-GB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Understanding your brain (for teenagers only!)</a:t>
            </a:r>
            <a:endParaRPr lang="en-GB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1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Understanding your feelings (for teenagers only!)</a:t>
            </a:r>
            <a:endParaRPr lang="en-GB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E1A3085-FF6C-5C19-F273-7EE5935F26D8}"/>
              </a:ext>
            </a:extLst>
          </p:cNvPr>
          <p:cNvSpPr txBox="1"/>
          <p:nvPr/>
        </p:nvSpPr>
        <p:spPr>
          <a:xfrm>
            <a:off x="4161894" y="5536882"/>
            <a:ext cx="4004347" cy="9741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For Adults</a:t>
            </a:r>
            <a:endParaRPr lang="en-GB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Understanding your relationships</a:t>
            </a:r>
            <a:endParaRPr lang="en-GB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1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Understanding your own trauma</a:t>
            </a:r>
            <a:endParaRPr lang="en-GB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 descr="A blue text with white background&#10;&#10;Description automatically generated">
            <a:extLst>
              <a:ext uri="{FF2B5EF4-FFF2-40B4-BE49-F238E27FC236}">
                <a16:creationId xmlns:a16="http://schemas.microsoft.com/office/drawing/2014/main" id="{402D4D5C-5A33-A55A-FF18-308929A5E0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1917" y="405890"/>
            <a:ext cx="3247179" cy="888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036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5F713-24B9-3487-F89A-B0B6A58C2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851" y="660401"/>
            <a:ext cx="6163177" cy="1409425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Access online</a:t>
            </a:r>
            <a:b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89C900-E459-6A73-2362-968A1E938247}"/>
              </a:ext>
            </a:extLst>
          </p:cNvPr>
          <p:cNvSpPr txBox="1"/>
          <p:nvPr/>
        </p:nvSpPr>
        <p:spPr>
          <a:xfrm>
            <a:off x="704851" y="1416411"/>
            <a:ext cx="10588065" cy="1703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b="1" kern="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Available online, on-demand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b="1" kern="100" dirty="0">
                <a:solidFill>
                  <a:schemeClr val="tx2"/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Courses delivered through a combination of audio, video and text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b="1" kern="100" dirty="0">
                <a:solidFill>
                  <a:schemeClr val="tx2"/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Short modules to fit easily around family life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b="1" kern="100" dirty="0">
                <a:solidFill>
                  <a:schemeClr val="tx2"/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Follow in your own time and at your own pace</a:t>
            </a:r>
            <a:endParaRPr lang="en-GB" sz="2000" b="1" kern="100" dirty="0">
              <a:solidFill>
                <a:schemeClr val="tx2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 descr="A blue text with white background&#10;&#10;Description automatically generated">
            <a:extLst>
              <a:ext uri="{FF2B5EF4-FFF2-40B4-BE49-F238E27FC236}">
                <a16:creationId xmlns:a16="http://schemas.microsoft.com/office/drawing/2014/main" id="{402D4D5C-5A33-A55A-FF18-308929A5E0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1917" y="405890"/>
            <a:ext cx="3247179" cy="888428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D066B9EF-C3B3-0006-AEB8-8D581679C99F}"/>
              </a:ext>
            </a:extLst>
          </p:cNvPr>
          <p:cNvGrpSpPr/>
          <p:nvPr/>
        </p:nvGrpSpPr>
        <p:grpSpPr>
          <a:xfrm>
            <a:off x="2932953" y="3570787"/>
            <a:ext cx="3340423" cy="2363349"/>
            <a:chOff x="4032080" y="1371600"/>
            <a:chExt cx="5815972" cy="4114800"/>
          </a:xfrm>
        </p:grpSpPr>
        <p:sp>
          <p:nvSpPr>
            <p:cNvPr id="14" name="Freeform 2">
              <a:extLst>
                <a:ext uri="{FF2B5EF4-FFF2-40B4-BE49-F238E27FC236}">
                  <a16:creationId xmlns:a16="http://schemas.microsoft.com/office/drawing/2014/main" id="{FC7A7E56-B9EE-1709-90F2-38429DFFB09B}"/>
                </a:ext>
              </a:extLst>
            </p:cNvPr>
            <p:cNvSpPr/>
            <p:nvPr/>
          </p:nvSpPr>
          <p:spPr>
            <a:xfrm>
              <a:off x="4032080" y="1371600"/>
              <a:ext cx="5815972" cy="4114800"/>
            </a:xfrm>
            <a:custGeom>
              <a:avLst/>
              <a:gdLst/>
              <a:ahLst/>
              <a:cxnLst/>
              <a:rect l="l" t="t" r="r" b="b"/>
              <a:pathLst>
                <a:path w="5815972" h="4114800">
                  <a:moveTo>
                    <a:pt x="0" y="0"/>
                  </a:moveTo>
                  <a:lnTo>
                    <a:pt x="5815972" y="0"/>
                  </a:lnTo>
                  <a:lnTo>
                    <a:pt x="5815972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6BC00D21-4E29-0743-2B46-83E232D29672}"/>
                </a:ext>
              </a:extLst>
            </p:cNvPr>
            <p:cNvSpPr/>
            <p:nvPr/>
          </p:nvSpPr>
          <p:spPr>
            <a:xfrm>
              <a:off x="5151710" y="2287325"/>
              <a:ext cx="3576712" cy="983596"/>
            </a:xfrm>
            <a:custGeom>
              <a:avLst/>
              <a:gdLst/>
              <a:ahLst/>
              <a:cxnLst/>
              <a:rect l="l" t="t" r="r" b="b"/>
              <a:pathLst>
                <a:path w="3576712" h="983596">
                  <a:moveTo>
                    <a:pt x="0" y="0"/>
                  </a:moveTo>
                  <a:lnTo>
                    <a:pt x="3576712" y="0"/>
                  </a:lnTo>
                  <a:lnTo>
                    <a:pt x="3576712" y="983596"/>
                  </a:lnTo>
                  <a:lnTo>
                    <a:pt x="0" y="9835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C476AB7-915B-7D77-CE81-34F9E673A716}"/>
              </a:ext>
            </a:extLst>
          </p:cNvPr>
          <p:cNvGrpSpPr/>
          <p:nvPr/>
        </p:nvGrpSpPr>
        <p:grpSpPr>
          <a:xfrm rot="560684">
            <a:off x="6820451" y="3987316"/>
            <a:ext cx="873535" cy="1751450"/>
            <a:chOff x="11333952" y="2779123"/>
            <a:chExt cx="1350254" cy="2707277"/>
          </a:xfrm>
        </p:grpSpPr>
        <p:sp>
          <p:nvSpPr>
            <p:cNvPr id="21" name="Freeform 4">
              <a:extLst>
                <a:ext uri="{FF2B5EF4-FFF2-40B4-BE49-F238E27FC236}">
                  <a16:creationId xmlns:a16="http://schemas.microsoft.com/office/drawing/2014/main" id="{6B2C0415-D954-1661-5DE4-6973EAE96A2C}"/>
                </a:ext>
              </a:extLst>
            </p:cNvPr>
            <p:cNvSpPr/>
            <p:nvPr/>
          </p:nvSpPr>
          <p:spPr>
            <a:xfrm>
              <a:off x="11333952" y="2779123"/>
              <a:ext cx="1350254" cy="2707277"/>
            </a:xfrm>
            <a:custGeom>
              <a:avLst/>
              <a:gdLst/>
              <a:ahLst/>
              <a:cxnLst/>
              <a:rect l="l" t="t" r="r" b="b"/>
              <a:pathLst>
                <a:path w="1350254" h="2707277">
                  <a:moveTo>
                    <a:pt x="0" y="0"/>
                  </a:moveTo>
                  <a:lnTo>
                    <a:pt x="1350254" y="0"/>
                  </a:lnTo>
                  <a:lnTo>
                    <a:pt x="1350254" y="2707277"/>
                  </a:lnTo>
                  <a:lnTo>
                    <a:pt x="0" y="27072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A7A3A3AA-0006-928E-E071-05FB8B29A8D6}"/>
                </a:ext>
              </a:extLst>
            </p:cNvPr>
            <p:cNvSpPr/>
            <p:nvPr/>
          </p:nvSpPr>
          <p:spPr>
            <a:xfrm>
              <a:off x="11512973" y="3381086"/>
              <a:ext cx="992212" cy="1503351"/>
            </a:xfrm>
            <a:custGeom>
              <a:avLst/>
              <a:gdLst/>
              <a:ahLst/>
              <a:cxnLst/>
              <a:rect l="l" t="t" r="r" b="b"/>
              <a:pathLst>
                <a:path w="992212" h="1503351">
                  <a:moveTo>
                    <a:pt x="0" y="0"/>
                  </a:moveTo>
                  <a:lnTo>
                    <a:pt x="992212" y="0"/>
                  </a:lnTo>
                  <a:lnTo>
                    <a:pt x="992212" y="1503351"/>
                  </a:lnTo>
                  <a:lnTo>
                    <a:pt x="0" y="15033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CDDFCDB-C1FB-0806-0C96-C7EA8FD71D5D}"/>
              </a:ext>
            </a:extLst>
          </p:cNvPr>
          <p:cNvGrpSpPr/>
          <p:nvPr/>
        </p:nvGrpSpPr>
        <p:grpSpPr>
          <a:xfrm rot="21271541">
            <a:off x="1147084" y="3982509"/>
            <a:ext cx="1221382" cy="1653309"/>
            <a:chOff x="-492205" y="2299318"/>
            <a:chExt cx="2354457" cy="3187082"/>
          </a:xfrm>
        </p:grpSpPr>
        <p:sp>
          <p:nvSpPr>
            <p:cNvPr id="17" name="Freeform 3">
              <a:extLst>
                <a:ext uri="{FF2B5EF4-FFF2-40B4-BE49-F238E27FC236}">
                  <a16:creationId xmlns:a16="http://schemas.microsoft.com/office/drawing/2014/main" id="{5546E9C0-2420-5877-6BBB-4659271C724F}"/>
                </a:ext>
              </a:extLst>
            </p:cNvPr>
            <p:cNvSpPr/>
            <p:nvPr/>
          </p:nvSpPr>
          <p:spPr>
            <a:xfrm>
              <a:off x="-492205" y="2299318"/>
              <a:ext cx="2354457" cy="3187082"/>
            </a:xfrm>
            <a:custGeom>
              <a:avLst/>
              <a:gdLst/>
              <a:ahLst/>
              <a:cxnLst/>
              <a:rect l="l" t="t" r="r" b="b"/>
              <a:pathLst>
                <a:path w="2354457" h="3187082">
                  <a:moveTo>
                    <a:pt x="0" y="0"/>
                  </a:moveTo>
                  <a:lnTo>
                    <a:pt x="2354457" y="0"/>
                  </a:lnTo>
                  <a:lnTo>
                    <a:pt x="2354457" y="3187082"/>
                  </a:lnTo>
                  <a:lnTo>
                    <a:pt x="0" y="31870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5B5CE030-BF0D-DE5E-88B6-474F579E82B8}"/>
                </a:ext>
              </a:extLst>
            </p:cNvPr>
            <p:cNvSpPr/>
            <p:nvPr/>
          </p:nvSpPr>
          <p:spPr>
            <a:xfrm>
              <a:off x="47069" y="2779123"/>
              <a:ext cx="1275910" cy="1933198"/>
            </a:xfrm>
            <a:custGeom>
              <a:avLst/>
              <a:gdLst/>
              <a:ahLst/>
              <a:cxnLst/>
              <a:rect l="l" t="t" r="r" b="b"/>
              <a:pathLst>
                <a:path w="1275910" h="1933198">
                  <a:moveTo>
                    <a:pt x="0" y="0"/>
                  </a:moveTo>
                  <a:lnTo>
                    <a:pt x="1275910" y="0"/>
                  </a:lnTo>
                  <a:lnTo>
                    <a:pt x="1275910" y="1933198"/>
                  </a:lnTo>
                  <a:lnTo>
                    <a:pt x="0" y="19331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8" name="Rectangle: Diagonal Corners Snipped 27">
            <a:extLst>
              <a:ext uri="{FF2B5EF4-FFF2-40B4-BE49-F238E27FC236}">
                <a16:creationId xmlns:a16="http://schemas.microsoft.com/office/drawing/2014/main" id="{471A343E-B035-E8EC-1261-C5CD25E16421}"/>
              </a:ext>
            </a:extLst>
          </p:cNvPr>
          <p:cNvSpPr/>
          <p:nvPr/>
        </p:nvSpPr>
        <p:spPr>
          <a:xfrm>
            <a:off x="8241061" y="2778469"/>
            <a:ext cx="3616515" cy="3060147"/>
          </a:xfrm>
          <a:prstGeom prst="snip2DiagRect">
            <a:avLst/>
          </a:prstGeom>
          <a:solidFill>
            <a:srgbClr val="B2FD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272CD36-7D3A-99B7-7C90-B993001413AD}"/>
              </a:ext>
            </a:extLst>
          </p:cNvPr>
          <p:cNvSpPr txBox="1"/>
          <p:nvPr/>
        </p:nvSpPr>
        <p:spPr>
          <a:xfrm>
            <a:off x="8378648" y="3031942"/>
            <a:ext cx="3341339" cy="2553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800" b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Ideal for people with a device such as a smart phone, tablet or PC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800" b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Support is available via the Bradford District’s Family Hubs for people for whom digital access is a challenge</a:t>
            </a:r>
            <a:endParaRPr lang="en-GB" sz="18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413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5F713-24B9-3487-F89A-B0B6A58C2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851" y="660401"/>
            <a:ext cx="6163177" cy="1409425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Language options </a:t>
            </a:r>
            <a:b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89C900-E459-6A73-2362-968A1E938247}"/>
              </a:ext>
            </a:extLst>
          </p:cNvPr>
          <p:cNvSpPr txBox="1"/>
          <p:nvPr/>
        </p:nvSpPr>
        <p:spPr>
          <a:xfrm>
            <a:off x="704852" y="1416411"/>
            <a:ext cx="8808604" cy="15009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b="1" kern="100" dirty="0">
                <a:solidFill>
                  <a:srgbClr val="0735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Some In Our Place courses are available translated into languages including Modern Standard Arabic, Polish and Urdu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b="1" kern="100" dirty="0">
                <a:solidFill>
                  <a:srgbClr val="07355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The full library supports auto-translation through Google Translate, which offers over 200 languages</a:t>
            </a:r>
          </a:p>
        </p:txBody>
      </p:sp>
      <p:pic>
        <p:nvPicPr>
          <p:cNvPr id="13" name="Picture 12" descr="A blue text with white background&#10;&#10;Description automatically generated">
            <a:extLst>
              <a:ext uri="{FF2B5EF4-FFF2-40B4-BE49-F238E27FC236}">
                <a16:creationId xmlns:a16="http://schemas.microsoft.com/office/drawing/2014/main" id="{402D4D5C-5A33-A55A-FF18-308929A5E0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1917" y="405890"/>
            <a:ext cx="3247179" cy="8884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5F993A1-B183-F596-ED1D-476E638E06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5409" y="3336802"/>
            <a:ext cx="3785123" cy="2683164"/>
          </a:xfrm>
          <a:prstGeom prst="rect">
            <a:avLst/>
          </a:prstGeom>
          <a:ln>
            <a:solidFill>
              <a:srgbClr val="07355D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7DFC95B-2E1B-CE70-D9A6-146EE23C58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8663" y="3336802"/>
            <a:ext cx="3785123" cy="2680112"/>
          </a:xfrm>
          <a:prstGeom prst="rect">
            <a:avLst/>
          </a:prstGeom>
          <a:ln>
            <a:solidFill>
              <a:srgbClr val="07355D"/>
            </a:solidFill>
          </a:ln>
        </p:spPr>
      </p:pic>
    </p:spTree>
    <p:extLst>
      <p:ext uri="{BB962C8B-B14F-4D97-AF65-F5344CB8AC3E}">
        <p14:creationId xmlns:p14="http://schemas.microsoft.com/office/powerpoint/2010/main" val="302265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5F713-24B9-3487-F89A-B0B6A58C2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851" y="660401"/>
            <a:ext cx="9445913" cy="741934"/>
          </a:xfrm>
        </p:spPr>
        <p:txBody>
          <a:bodyPr/>
          <a:lstStyle/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Find In Our Place online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CF07C2-6FAF-5D4C-3536-4B9CD1DF582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© 2024 Bradford Children and Families Trust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9C83C8-5C76-ACE2-8C67-E0D89E3EC7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428DE99-F85E-4AC6-8747-A2721377D1C3}" type="slidenum">
              <a:rPr lang="en-GB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7</a:t>
            </a:fld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blue text with white background&#10;&#10;Description automatically generated">
            <a:extLst>
              <a:ext uri="{FF2B5EF4-FFF2-40B4-BE49-F238E27FC236}">
                <a16:creationId xmlns:a16="http://schemas.microsoft.com/office/drawing/2014/main" id="{25C91BE3-CE7F-7565-4055-81C870A12F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1917" y="405890"/>
            <a:ext cx="3247179" cy="888428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4207681B-985F-A3C4-5446-D23391745BE0}"/>
              </a:ext>
            </a:extLst>
          </p:cNvPr>
          <p:cNvGrpSpPr/>
          <p:nvPr/>
        </p:nvGrpSpPr>
        <p:grpSpPr>
          <a:xfrm>
            <a:off x="438757" y="1815210"/>
            <a:ext cx="2807237" cy="1986120"/>
            <a:chOff x="1171575" y="2014312"/>
            <a:chExt cx="3340423" cy="2363349"/>
          </a:xfrm>
        </p:grpSpPr>
        <p:sp>
          <p:nvSpPr>
            <p:cNvPr id="7" name="Freeform 2">
              <a:extLst>
                <a:ext uri="{FF2B5EF4-FFF2-40B4-BE49-F238E27FC236}">
                  <a16:creationId xmlns:a16="http://schemas.microsoft.com/office/drawing/2014/main" id="{1E27FB08-87C4-32D2-57BC-259782F8B631}"/>
                </a:ext>
              </a:extLst>
            </p:cNvPr>
            <p:cNvSpPr/>
            <p:nvPr/>
          </p:nvSpPr>
          <p:spPr>
            <a:xfrm>
              <a:off x="1171575" y="2014312"/>
              <a:ext cx="3340423" cy="2363349"/>
            </a:xfrm>
            <a:custGeom>
              <a:avLst/>
              <a:gdLst/>
              <a:ahLst/>
              <a:cxnLst/>
              <a:rect l="l" t="t" r="r" b="b"/>
              <a:pathLst>
                <a:path w="5815972" h="4114800">
                  <a:moveTo>
                    <a:pt x="0" y="0"/>
                  </a:moveTo>
                  <a:lnTo>
                    <a:pt x="5815972" y="0"/>
                  </a:lnTo>
                  <a:lnTo>
                    <a:pt x="5815972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pic>
          <p:nvPicPr>
            <p:cNvPr id="9" name="Picture 8" descr="A logo with colorful circles and text&#10;&#10;Description automatically generated">
              <a:extLst>
                <a:ext uri="{FF2B5EF4-FFF2-40B4-BE49-F238E27FC236}">
                  <a16:creationId xmlns:a16="http://schemas.microsoft.com/office/drawing/2014/main" id="{F98278ED-7515-EE01-977A-0A151F47AE9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67693" y="2248740"/>
              <a:ext cx="1226958" cy="1175024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1CCF2CE4-9F71-D0A0-A470-5DF02B4A08C3}"/>
              </a:ext>
            </a:extLst>
          </p:cNvPr>
          <p:cNvSpPr txBox="1"/>
          <p:nvPr/>
        </p:nvSpPr>
        <p:spPr>
          <a:xfrm>
            <a:off x="0" y="4006159"/>
            <a:ext cx="37799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CE0F69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fyi.bradford.gov.uk/</a:t>
            </a:r>
            <a:br>
              <a:rPr lang="en-GB" b="1" dirty="0">
                <a:solidFill>
                  <a:srgbClr val="CE0F69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</a:br>
            <a:r>
              <a:rPr lang="en-GB" b="1" dirty="0">
                <a:solidFill>
                  <a:srgbClr val="CE0F69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parenting-programme-pathway</a:t>
            </a:r>
            <a:endParaRPr lang="en-GB" b="1" dirty="0">
              <a:solidFill>
                <a:srgbClr val="CE0F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FD75C1A-05A1-0DBA-1D76-4478DD6902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82736" y="1713347"/>
            <a:ext cx="3810000" cy="933450"/>
          </a:xfrm>
          <a:prstGeom prst="rect">
            <a:avLst/>
          </a:prstGeom>
        </p:spPr>
      </p:pic>
      <p:sp>
        <p:nvSpPr>
          <p:cNvPr id="20" name="Arrow: Up 19">
            <a:extLst>
              <a:ext uri="{FF2B5EF4-FFF2-40B4-BE49-F238E27FC236}">
                <a16:creationId xmlns:a16="http://schemas.microsoft.com/office/drawing/2014/main" id="{84FC370C-8532-1AA0-AF07-9F8D74097ACD}"/>
              </a:ext>
            </a:extLst>
          </p:cNvPr>
          <p:cNvSpPr/>
          <p:nvPr/>
        </p:nvSpPr>
        <p:spPr>
          <a:xfrm rot="6489310">
            <a:off x="3766093" y="3654865"/>
            <a:ext cx="455825" cy="920250"/>
          </a:xfrm>
          <a:prstGeom prst="up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BC4F6A7-8820-BBD3-1A02-FE7612BBF7D3}"/>
              </a:ext>
            </a:extLst>
          </p:cNvPr>
          <p:cNvGrpSpPr/>
          <p:nvPr/>
        </p:nvGrpSpPr>
        <p:grpSpPr>
          <a:xfrm>
            <a:off x="4047313" y="3604774"/>
            <a:ext cx="3340423" cy="2363349"/>
            <a:chOff x="3085003" y="1936549"/>
            <a:chExt cx="3340423" cy="2363349"/>
          </a:xfrm>
        </p:grpSpPr>
        <p:sp>
          <p:nvSpPr>
            <p:cNvPr id="24" name="Freeform 2">
              <a:extLst>
                <a:ext uri="{FF2B5EF4-FFF2-40B4-BE49-F238E27FC236}">
                  <a16:creationId xmlns:a16="http://schemas.microsoft.com/office/drawing/2014/main" id="{29CB0897-BA8F-9B0A-5E3D-ED27938A463D}"/>
                </a:ext>
              </a:extLst>
            </p:cNvPr>
            <p:cNvSpPr/>
            <p:nvPr/>
          </p:nvSpPr>
          <p:spPr>
            <a:xfrm>
              <a:off x="3085003" y="1936549"/>
              <a:ext cx="3340423" cy="2363349"/>
            </a:xfrm>
            <a:custGeom>
              <a:avLst/>
              <a:gdLst/>
              <a:ahLst/>
              <a:cxnLst/>
              <a:rect l="l" t="t" r="r" b="b"/>
              <a:pathLst>
                <a:path w="5815972" h="4114800">
                  <a:moveTo>
                    <a:pt x="0" y="0"/>
                  </a:moveTo>
                  <a:lnTo>
                    <a:pt x="5815972" y="0"/>
                  </a:lnTo>
                  <a:lnTo>
                    <a:pt x="5815972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11897561-3AEB-FB89-9A78-4C1A43FB6A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730703" y="2107612"/>
              <a:ext cx="2018530" cy="1303518"/>
            </a:xfrm>
            <a:prstGeom prst="rect">
              <a:avLst/>
            </a:prstGeom>
          </p:spPr>
        </p:pic>
      </p:grpSp>
      <p:sp>
        <p:nvSpPr>
          <p:cNvPr id="27" name="Arrow: Up 26">
            <a:extLst>
              <a:ext uri="{FF2B5EF4-FFF2-40B4-BE49-F238E27FC236}">
                <a16:creationId xmlns:a16="http://schemas.microsoft.com/office/drawing/2014/main" id="{49178A57-26D1-0D5C-FC3F-2B65F5D9BF57}"/>
              </a:ext>
            </a:extLst>
          </p:cNvPr>
          <p:cNvSpPr/>
          <p:nvPr/>
        </p:nvSpPr>
        <p:spPr>
          <a:xfrm rot="2481773">
            <a:off x="6202863" y="2658097"/>
            <a:ext cx="455825" cy="920250"/>
          </a:xfrm>
          <a:prstGeom prst="up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Arrow: Up 27">
            <a:extLst>
              <a:ext uri="{FF2B5EF4-FFF2-40B4-BE49-F238E27FC236}">
                <a16:creationId xmlns:a16="http://schemas.microsoft.com/office/drawing/2014/main" id="{F4A44F4D-14D9-D34D-5DBB-B873451705FC}"/>
              </a:ext>
            </a:extLst>
          </p:cNvPr>
          <p:cNvSpPr/>
          <p:nvPr/>
        </p:nvSpPr>
        <p:spPr>
          <a:xfrm rot="9405653">
            <a:off x="9584264" y="2802991"/>
            <a:ext cx="455825" cy="920250"/>
          </a:xfrm>
          <a:prstGeom prst="up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4FB7675-70DF-306D-2458-C93A1DE9469D}"/>
              </a:ext>
            </a:extLst>
          </p:cNvPr>
          <p:cNvGrpSpPr/>
          <p:nvPr/>
        </p:nvGrpSpPr>
        <p:grpSpPr>
          <a:xfrm>
            <a:off x="7949278" y="3801329"/>
            <a:ext cx="4142884" cy="2931090"/>
            <a:chOff x="8282162" y="3801329"/>
            <a:chExt cx="3810000" cy="2695575"/>
          </a:xfrm>
        </p:grpSpPr>
        <p:sp>
          <p:nvSpPr>
            <p:cNvPr id="30" name="Freeform 2">
              <a:extLst>
                <a:ext uri="{FF2B5EF4-FFF2-40B4-BE49-F238E27FC236}">
                  <a16:creationId xmlns:a16="http://schemas.microsoft.com/office/drawing/2014/main" id="{A2E446CB-D334-EEF0-FB4C-9CC32D33B697}"/>
                </a:ext>
              </a:extLst>
            </p:cNvPr>
            <p:cNvSpPr/>
            <p:nvPr/>
          </p:nvSpPr>
          <p:spPr>
            <a:xfrm>
              <a:off x="8282162" y="3801329"/>
              <a:ext cx="3810000" cy="2695575"/>
            </a:xfrm>
            <a:custGeom>
              <a:avLst/>
              <a:gdLst/>
              <a:ahLst/>
              <a:cxnLst/>
              <a:rect l="l" t="t" r="r" b="b"/>
              <a:pathLst>
                <a:path w="5815972" h="4114800">
                  <a:moveTo>
                    <a:pt x="0" y="0"/>
                  </a:moveTo>
                  <a:lnTo>
                    <a:pt x="5815972" y="0"/>
                  </a:lnTo>
                  <a:lnTo>
                    <a:pt x="5815972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5D279DAA-2FA3-33DF-7AEC-338D9345854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18923" y="3952084"/>
              <a:ext cx="2536477" cy="1544809"/>
            </a:xfrm>
            <a:prstGeom prst="rect">
              <a:avLst/>
            </a:prstGeom>
          </p:spPr>
        </p:pic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D867F75-821C-67DB-0C46-3FB8E5C3A238}"/>
              </a:ext>
            </a:extLst>
          </p:cNvPr>
          <p:cNvGrpSpPr/>
          <p:nvPr/>
        </p:nvGrpSpPr>
        <p:grpSpPr>
          <a:xfrm>
            <a:off x="8694168" y="2048291"/>
            <a:ext cx="490391" cy="867335"/>
            <a:chOff x="8529939" y="2019218"/>
            <a:chExt cx="490391" cy="867335"/>
          </a:xfrm>
        </p:grpSpPr>
        <p:sp>
          <p:nvSpPr>
            <p:cNvPr id="35" name="Arrow: Left 34">
              <a:extLst>
                <a:ext uri="{FF2B5EF4-FFF2-40B4-BE49-F238E27FC236}">
                  <a16:creationId xmlns:a16="http://schemas.microsoft.com/office/drawing/2014/main" id="{79E729E6-7E70-A329-74E9-8A4430943693}"/>
                </a:ext>
              </a:extLst>
            </p:cNvPr>
            <p:cNvSpPr/>
            <p:nvPr/>
          </p:nvSpPr>
          <p:spPr>
            <a:xfrm rot="3932840">
              <a:off x="8532738" y="2398960"/>
              <a:ext cx="659372" cy="315813"/>
            </a:xfrm>
            <a:prstGeom prst="leftArrow">
              <a:avLst>
                <a:gd name="adj1" fmla="val 32592"/>
                <a:gd name="adj2" fmla="val 139104"/>
              </a:avLst>
            </a:prstGeom>
            <a:solidFill>
              <a:schemeClr val="bg1"/>
            </a:solidFill>
            <a:ln w="19050" cap="rnd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7BA0DE0F-FE05-598D-7255-A81D5CD6EF1B}"/>
                </a:ext>
              </a:extLst>
            </p:cNvPr>
            <p:cNvCxnSpPr>
              <a:cxnSpLocks/>
            </p:cNvCxnSpPr>
            <p:nvPr/>
          </p:nvCxnSpPr>
          <p:spPr>
            <a:xfrm>
              <a:off x="8617018" y="2029477"/>
              <a:ext cx="60756" cy="137425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E68F4368-04D4-804F-0630-0F1766F036E5}"/>
                </a:ext>
              </a:extLst>
            </p:cNvPr>
            <p:cNvCxnSpPr>
              <a:cxnSpLocks/>
            </p:cNvCxnSpPr>
            <p:nvPr/>
          </p:nvCxnSpPr>
          <p:spPr>
            <a:xfrm rot="1800000">
              <a:off x="8726880" y="2019218"/>
              <a:ext cx="60756" cy="137425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A56CFA81-48F0-23E8-8AA2-1F5F8E96D5F3}"/>
                </a:ext>
              </a:extLst>
            </p:cNvPr>
            <p:cNvCxnSpPr>
              <a:cxnSpLocks/>
            </p:cNvCxnSpPr>
            <p:nvPr/>
          </p:nvCxnSpPr>
          <p:spPr>
            <a:xfrm rot="-1800000">
              <a:off x="8529939" y="2104172"/>
              <a:ext cx="60756" cy="137425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7730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5F713-24B9-3487-F89A-B0B6A58C2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851" y="660401"/>
            <a:ext cx="9445913" cy="1409425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Using the In Our Place </a:t>
            </a:r>
            <a:b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course library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CF07C2-6FAF-5D4C-3536-4B9CD1DF582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© 2024 Bradford Children and Families Trust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9C83C8-5C76-ACE2-8C67-E0D89E3EC7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428DE99-F85E-4AC6-8747-A2721377D1C3}" type="slidenum">
              <a:rPr lang="en-GB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8</a:t>
            </a:fld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blue text with white background&#10;&#10;Description automatically generated">
            <a:extLst>
              <a:ext uri="{FF2B5EF4-FFF2-40B4-BE49-F238E27FC236}">
                <a16:creationId xmlns:a16="http://schemas.microsoft.com/office/drawing/2014/main" id="{25C91BE3-CE7F-7565-4055-81C870A12F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1917" y="405890"/>
            <a:ext cx="3247179" cy="888428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64FB7675-70DF-306D-2458-C93A1DE9469D}"/>
              </a:ext>
            </a:extLst>
          </p:cNvPr>
          <p:cNvGrpSpPr/>
          <p:nvPr/>
        </p:nvGrpSpPr>
        <p:grpSpPr>
          <a:xfrm>
            <a:off x="600460" y="2612950"/>
            <a:ext cx="4142884" cy="2931090"/>
            <a:chOff x="8282162" y="3801329"/>
            <a:chExt cx="3810000" cy="2695575"/>
          </a:xfrm>
        </p:grpSpPr>
        <p:sp>
          <p:nvSpPr>
            <p:cNvPr id="30" name="Freeform 2">
              <a:extLst>
                <a:ext uri="{FF2B5EF4-FFF2-40B4-BE49-F238E27FC236}">
                  <a16:creationId xmlns:a16="http://schemas.microsoft.com/office/drawing/2014/main" id="{A2E446CB-D334-EEF0-FB4C-9CC32D33B697}"/>
                </a:ext>
              </a:extLst>
            </p:cNvPr>
            <p:cNvSpPr/>
            <p:nvPr/>
          </p:nvSpPr>
          <p:spPr>
            <a:xfrm>
              <a:off x="8282162" y="3801329"/>
              <a:ext cx="3810000" cy="2695575"/>
            </a:xfrm>
            <a:custGeom>
              <a:avLst/>
              <a:gdLst/>
              <a:ahLst/>
              <a:cxnLst/>
              <a:rect l="l" t="t" r="r" b="b"/>
              <a:pathLst>
                <a:path w="5815972" h="4114800">
                  <a:moveTo>
                    <a:pt x="0" y="0"/>
                  </a:moveTo>
                  <a:lnTo>
                    <a:pt x="5815972" y="0"/>
                  </a:lnTo>
                  <a:lnTo>
                    <a:pt x="5815972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5D279DAA-2FA3-33DF-7AEC-338D934585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18923" y="3952084"/>
              <a:ext cx="2536477" cy="1544809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199343D7-7F2F-4850-8DE0-8A707531DE85}"/>
              </a:ext>
            </a:extLst>
          </p:cNvPr>
          <p:cNvSpPr txBox="1"/>
          <p:nvPr/>
        </p:nvSpPr>
        <p:spPr>
          <a:xfrm>
            <a:off x="4933952" y="1996118"/>
            <a:ext cx="6445144" cy="1766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800" b="1" kern="100" dirty="0">
                <a:solidFill>
                  <a:srgbClr val="0735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All the In Our Place courses are completely free for Bradford District residents.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800" b="1" kern="100" dirty="0">
                <a:solidFill>
                  <a:srgbClr val="0735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People can register for as many courses as they want.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800" b="1" kern="100" dirty="0">
                <a:solidFill>
                  <a:srgbClr val="0735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access the courses for free, all people will need is their post code and the access code – </a:t>
            </a:r>
            <a:r>
              <a:rPr lang="en-GB" sz="1800" b="1" kern="100" dirty="0" err="1">
                <a:solidFill>
                  <a:srgbClr val="0735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BDPARENTS</a:t>
            </a:r>
            <a:endParaRPr lang="en-GB" sz="1800" b="1" kern="100" dirty="0">
              <a:solidFill>
                <a:srgbClr val="07355D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Freeform 3">
            <a:extLst>
              <a:ext uri="{FF2B5EF4-FFF2-40B4-BE49-F238E27FC236}">
                <a16:creationId xmlns:a16="http://schemas.microsoft.com/office/drawing/2014/main" id="{848C075A-3DBF-AF73-23BF-59DBE6C4C63A}"/>
              </a:ext>
            </a:extLst>
          </p:cNvPr>
          <p:cNvSpPr/>
          <p:nvPr/>
        </p:nvSpPr>
        <p:spPr>
          <a:xfrm>
            <a:off x="6175819" y="3842695"/>
            <a:ext cx="3620405" cy="2742554"/>
          </a:xfrm>
          <a:custGeom>
            <a:avLst/>
            <a:gdLst/>
            <a:ahLst/>
            <a:cxnLst/>
            <a:rect l="l" t="t" r="r" b="b"/>
            <a:pathLst>
              <a:path w="4922991" h="4114800">
                <a:moveTo>
                  <a:pt x="0" y="0"/>
                </a:moveTo>
                <a:lnTo>
                  <a:pt x="4922992" y="0"/>
                </a:lnTo>
                <a:lnTo>
                  <a:pt x="492299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1B7CF9-2441-66A0-CA1C-F8F5533DD176}"/>
              </a:ext>
            </a:extLst>
          </p:cNvPr>
          <p:cNvSpPr txBox="1"/>
          <p:nvPr/>
        </p:nvSpPr>
        <p:spPr>
          <a:xfrm>
            <a:off x="7210532" y="4533425"/>
            <a:ext cx="1684330" cy="1561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GB" sz="3600" b="1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FREE! </a:t>
            </a:r>
          </a:p>
          <a:p>
            <a:pPr algn="ctr">
              <a:lnSpc>
                <a:spcPct val="107000"/>
              </a:lnSpc>
            </a:pPr>
            <a:r>
              <a:rPr lang="en-GB" b="1" kern="100" dirty="0">
                <a:solidFill>
                  <a:schemeClr val="bg1"/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With access code </a:t>
            </a:r>
            <a:r>
              <a:rPr lang="en-GB" b="1" kern="100" dirty="0" err="1">
                <a:solidFill>
                  <a:schemeClr val="bg1"/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BDPARENTS</a:t>
            </a:r>
            <a:endParaRPr lang="en-GB" sz="1800" b="1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E2432A-EF30-B4DC-3FC0-3D0924AC8DEC}"/>
              </a:ext>
            </a:extLst>
          </p:cNvPr>
          <p:cNvSpPr txBox="1"/>
          <p:nvPr/>
        </p:nvSpPr>
        <p:spPr>
          <a:xfrm>
            <a:off x="1105039" y="5660688"/>
            <a:ext cx="31337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 b="1" kern="100">
                <a:solidFill>
                  <a:srgbClr val="0735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indent="0" algn="ctr">
              <a:buNone/>
            </a:pPr>
            <a:r>
              <a:rPr lang="en-GB" dirty="0"/>
              <a:t>inourplace.co.uk/</a:t>
            </a:r>
            <a:r>
              <a:rPr lang="en-GB" dirty="0" err="1"/>
              <a:t>bradford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2795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5F713-24B9-3487-F89A-B0B6A58C2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851" y="660401"/>
            <a:ext cx="9445913" cy="1409425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Promoting In Our Place </a:t>
            </a:r>
            <a:b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to families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CF07C2-6FAF-5D4C-3536-4B9CD1DF582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© 2024 Bradford Children and Families Trust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9C83C8-5C76-ACE2-8C67-E0D89E3EC7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428DE99-F85E-4AC6-8747-A2721377D1C3}" type="slidenum">
              <a:rPr lang="en-GB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9</a:t>
            </a:fld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blue text with white background&#10;&#10;Description automatically generated">
            <a:extLst>
              <a:ext uri="{FF2B5EF4-FFF2-40B4-BE49-F238E27FC236}">
                <a16:creationId xmlns:a16="http://schemas.microsoft.com/office/drawing/2014/main" id="{25C91BE3-CE7F-7565-4055-81C870A12F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1917" y="405890"/>
            <a:ext cx="3247179" cy="8884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99343D7-7F2F-4850-8DE0-8A707531DE85}"/>
              </a:ext>
            </a:extLst>
          </p:cNvPr>
          <p:cNvSpPr txBox="1"/>
          <p:nvPr/>
        </p:nvSpPr>
        <p:spPr>
          <a:xfrm>
            <a:off x="735012" y="2324337"/>
            <a:ext cx="10142538" cy="17578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800" b="1" kern="100" dirty="0">
                <a:solidFill>
                  <a:srgbClr val="0735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Ongoing marketing campaign targeting families, workforce and partners.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b="1" kern="100" dirty="0">
                <a:solidFill>
                  <a:srgbClr val="07355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 can signpost In Our Place to families seeking support, if appropriate for their needs. </a:t>
            </a:r>
            <a:r>
              <a:rPr lang="en-GB" sz="1800" b="1" kern="100" dirty="0">
                <a:solidFill>
                  <a:srgbClr val="07355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b="1" kern="100" dirty="0">
                <a:solidFill>
                  <a:srgbClr val="07355D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Practitioners also encouraged to use the courses during one-to-one support with parents, if they are unable to access a group programme and/or require support to access the course digitally.</a:t>
            </a:r>
          </a:p>
        </p:txBody>
      </p:sp>
      <p:pic>
        <p:nvPicPr>
          <p:cNvPr id="9" name="Picture 8" descr="A person standing next to a group of children in strollers&#10;&#10;Description automatically generated">
            <a:extLst>
              <a:ext uri="{FF2B5EF4-FFF2-40B4-BE49-F238E27FC236}">
                <a16:creationId xmlns:a16="http://schemas.microsoft.com/office/drawing/2014/main" id="{2B931218-37A3-045E-5079-EFF0FA401E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013" y="4394645"/>
            <a:ext cx="3373335" cy="1686668"/>
          </a:xfrm>
          <a:prstGeom prst="rect">
            <a:avLst/>
          </a:prstGeom>
        </p:spPr>
      </p:pic>
      <p:pic>
        <p:nvPicPr>
          <p:cNvPr id="15" name="Picture 14" descr="A person and a baby&#10;&#10;Description automatically generated">
            <a:extLst>
              <a:ext uri="{FF2B5EF4-FFF2-40B4-BE49-F238E27FC236}">
                <a16:creationId xmlns:a16="http://schemas.microsoft.com/office/drawing/2014/main" id="{59A7617A-326C-95D6-7CFE-CA58CC077A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2064" y="4394645"/>
            <a:ext cx="3373336" cy="1686668"/>
          </a:xfrm>
          <a:prstGeom prst="rect">
            <a:avLst/>
          </a:prstGeom>
        </p:spPr>
      </p:pic>
      <p:pic>
        <p:nvPicPr>
          <p:cNvPr id="17" name="Picture 16" descr="A person and a child smiling&#10;&#10;Description automatically generated">
            <a:extLst>
              <a:ext uri="{FF2B5EF4-FFF2-40B4-BE49-F238E27FC236}">
                <a16:creationId xmlns:a16="http://schemas.microsoft.com/office/drawing/2014/main" id="{C39A3944-36AB-436C-B26F-211B32DA2BD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8538" y="4394645"/>
            <a:ext cx="3373336" cy="168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566639"/>
      </p:ext>
    </p:extLst>
  </p:cSld>
  <p:clrMapOvr>
    <a:masterClrMapping/>
  </p:clrMapOvr>
</p:sld>
</file>

<file path=ppt/theme/theme1.xml><?xml version="1.0" encoding="utf-8"?>
<a:theme xmlns:a="http://schemas.openxmlformats.org/drawingml/2006/main" name="Bradford Children and Families Trust">
  <a:themeElements>
    <a:clrScheme name="Bradford C&amp;FT">
      <a:dk1>
        <a:srgbClr val="000000"/>
      </a:dk1>
      <a:lt1>
        <a:srgbClr val="FFFFFF"/>
      </a:lt1>
      <a:dk2>
        <a:srgbClr val="07365D"/>
      </a:dk2>
      <a:lt2>
        <a:srgbClr val="A4A19B"/>
      </a:lt2>
      <a:accent1>
        <a:srgbClr val="07365D"/>
      </a:accent1>
      <a:accent2>
        <a:srgbClr val="38A6FB"/>
      </a:accent2>
      <a:accent3>
        <a:srgbClr val="FFDD00"/>
      </a:accent3>
      <a:accent4>
        <a:srgbClr val="CE0F69"/>
      </a:accent4>
      <a:accent5>
        <a:srgbClr val="59E153"/>
      </a:accent5>
      <a:accent6>
        <a:srgbClr val="A2C7E2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Sky 100%">
      <a:srgbClr val="38A6FB"/>
    </a:custClr>
    <a:custClr name="Sunshine 100%">
      <a:srgbClr val="FFDD00"/>
    </a:custClr>
    <a:custClr name="Warm Pink 100%">
      <a:srgbClr val="CE0F69"/>
    </a:custClr>
    <a:custClr name="Dales 100%">
      <a:srgbClr val="59E153"/>
    </a:custClr>
    <a:custClr name="Shade 100%">
      <a:srgbClr val="A2C7E2"/>
    </a:custClr>
    <a:custClr name="Urban 100%">
      <a:srgbClr val="A4A19B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Sky 75%">
      <a:srgbClr val="6ABCFC"/>
    </a:custClr>
    <a:custClr name="Sunshine 75%">
      <a:srgbClr val="FFE640"/>
    </a:custClr>
    <a:custClr name="Warm Pink 75%">
      <a:srgbClr val="DA4B8F"/>
    </a:custClr>
    <a:custClr name="Dales 75%">
      <a:srgbClr val="83E97E"/>
    </a:custClr>
    <a:custClr name="Shade 75%">
      <a:srgbClr val="B9D5E9"/>
    </a:custClr>
    <a:custClr name="Urban 75%">
      <a:srgbClr val="BBB9B4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Sky 50%">
      <a:srgbClr val="9BD2FD"/>
    </a:custClr>
    <a:custClr name="Sunshine 50%">
      <a:srgbClr val="FFEE7F"/>
    </a:custClr>
    <a:custClr name="Warm Pink 50%">
      <a:srgbClr val="E687B4"/>
    </a:custClr>
    <a:custClr name="Dales 50%">
      <a:srgbClr val="ACF0A9"/>
    </a:custClr>
    <a:custClr name="Shade 50%">
      <a:srgbClr val="D0E3F0"/>
    </a:custClr>
    <a:custClr name="Urban 50%">
      <a:srgbClr val="D1D0CD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Sky 25%">
      <a:srgbClr val="CDE9FE"/>
    </a:custClr>
    <a:custClr name="Sunshine 25%">
      <a:srgbClr val="FFF6BF"/>
    </a:custClr>
    <a:custClr name="Warm Pink 25%">
      <a:srgbClr val="F3C3D9"/>
    </a:custClr>
    <a:custClr name="Dales 25%">
      <a:srgbClr val="D5F7D4"/>
    </a:custClr>
    <a:custClr name="Shade 25%">
      <a:srgbClr val="E8F1F8"/>
    </a:custClr>
    <a:custClr name="Urban 25%">
      <a:srgbClr val="E8E7E6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Sunshine 15%">
      <a:srgbClr val="FFFAD9"/>
    </a:custClr>
    <a:custClr name="Warm Pink 15%">
      <a:srgbClr val="F8DBE9"/>
    </a:custClr>
    <a:custClr name="BLANK">
      <a:srgbClr val="FFFFFF"/>
    </a:custClr>
    <a:custClr name="Shade 15%">
      <a:srgbClr val="F1F7FB"/>
    </a:custClr>
  </a:custClrLst>
  <a:extLst>
    <a:ext uri="{05A4C25C-085E-4340-85A3-A5531E510DB2}">
      <thm15:themeFamily xmlns:thm15="http://schemas.microsoft.com/office/thememl/2012/main" name="Bradford C&amp;FT Presentation.potx" id="{D656B3A5-6823-4AA6-A5D8-71766F9F5596}" vid="{347B0EF3-2C94-4046-B3B4-445EF06489F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adb9d0d-ad27-4192-af99-5979ee7c5576">
      <Terms xmlns="http://schemas.microsoft.com/office/infopath/2007/PartnerControls"/>
    </lcf76f155ced4ddcb4097134ff3c332f>
    <TaxCatchAll xmlns="30de6d34-9af0-47dc-9b77-8b2e71d48d18" xsi:nil="true"/>
    <PL xmlns="fadb9d0d-ad27-4192-af99-5979ee7c5576">P&amp;L</P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497839235DA845800162B04C410725" ma:contentTypeVersion="15" ma:contentTypeDescription="Create a new document." ma:contentTypeScope="" ma:versionID="f742b4ce005247bf097353a441e7d461">
  <xsd:schema xmlns:xsd="http://www.w3.org/2001/XMLSchema" xmlns:xs="http://www.w3.org/2001/XMLSchema" xmlns:p="http://schemas.microsoft.com/office/2006/metadata/properties" xmlns:ns2="fadb9d0d-ad27-4192-af99-5979ee7c5576" xmlns:ns3="30de6d34-9af0-47dc-9b77-8b2e71d48d18" targetNamespace="http://schemas.microsoft.com/office/2006/metadata/properties" ma:root="true" ma:fieldsID="f6042add3029487f04120c9c5f45a22c" ns2:_="" ns3:_="">
    <xsd:import namespace="fadb9d0d-ad27-4192-af99-5979ee7c5576"/>
    <xsd:import namespace="30de6d34-9af0-47dc-9b77-8b2e71d48d1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P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db9d0d-ad27-4192-af99-5979ee7c557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72dfcbb7-e422-43b6-ac96-49dfbd2743b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PL" ma:index="20" nillable="true" ma:displayName="P&amp;L" ma:default="P&amp;L" ma:description="Used to filter out practice and learning bulletins for PSW page" ma:format="Dropdown" ma:internalName="PL">
      <xsd:simpleType>
        <xsd:restriction base="dms:Text">
          <xsd:maxLength value="255"/>
        </xsd:restriction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de6d34-9af0-47dc-9b77-8b2e71d48d18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8004cdf2-af7c-4360-8f70-cfd2d188fd08}" ma:internalName="TaxCatchAll" ma:showField="CatchAllData" ma:web="30de6d34-9af0-47dc-9b77-8b2e71d48d1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E59F01C-452B-4EDD-A39F-2785F41E49FF}">
  <ds:schemaRefs>
    <ds:schemaRef ds:uri="http://schemas.microsoft.com/office/2006/metadata/properties"/>
    <ds:schemaRef ds:uri="http://schemas.microsoft.com/office/infopath/2007/PartnerControls"/>
    <ds:schemaRef ds:uri="c3233d8f-fb42-4791-b095-5fa37ea2af72"/>
    <ds:schemaRef ds:uri="c385b519-b395-4971-930f-468be89f71f9"/>
    <ds:schemaRef ds:uri="fadb9d0d-ad27-4192-af99-5979ee7c5576"/>
    <ds:schemaRef ds:uri="30de6d34-9af0-47dc-9b77-8b2e71d48d18"/>
  </ds:schemaRefs>
</ds:datastoreItem>
</file>

<file path=customXml/itemProps2.xml><?xml version="1.0" encoding="utf-8"?>
<ds:datastoreItem xmlns:ds="http://schemas.openxmlformats.org/officeDocument/2006/customXml" ds:itemID="{D5ABBC52-7D5B-410A-87A3-DA9DC59AB6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adb9d0d-ad27-4192-af99-5979ee7c5576"/>
    <ds:schemaRef ds:uri="30de6d34-9af0-47dc-9b77-8b2e71d48d1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F91B7B5-262B-432F-8BC8-CAE9B346948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Bradford Children and Families Trust</Template>
  <TotalTime>831</TotalTime>
  <Words>779</Words>
  <Application>Microsoft Office PowerPoint</Application>
  <PresentationFormat>Widescreen</PresentationFormat>
  <Paragraphs>101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Aptos</vt:lpstr>
      <vt:lpstr>Arial</vt:lpstr>
      <vt:lpstr>Calibri</vt:lpstr>
      <vt:lpstr>Symbol</vt:lpstr>
      <vt:lpstr>Bradford Children and Families Trust</vt:lpstr>
      <vt:lpstr>Introducing In Our Place</vt:lpstr>
      <vt:lpstr>A free, online library of evidence-based courses to help people in the Bradford District deal with… </vt:lpstr>
      <vt:lpstr>PowerPoint Presentation</vt:lpstr>
      <vt:lpstr>Courses overview</vt:lpstr>
      <vt:lpstr>Access online </vt:lpstr>
      <vt:lpstr>Language options  </vt:lpstr>
      <vt:lpstr>Find In Our Place online</vt:lpstr>
      <vt:lpstr>Using the In Our Place  course library</vt:lpstr>
      <vt:lpstr>Promoting In Our Place  to families</vt:lpstr>
      <vt:lpstr>Further information –  FYI Practitioners </vt:lpstr>
      <vt:lpstr>Further information –  watch a video</vt:lpstr>
      <vt:lpstr>Further information –  Any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Neil Griffiths</dc:creator>
  <cp:lastModifiedBy>Josephine Graham</cp:lastModifiedBy>
  <cp:revision>45</cp:revision>
  <dcterms:created xsi:type="dcterms:W3CDTF">2023-02-17T13:31:56Z</dcterms:created>
  <dcterms:modified xsi:type="dcterms:W3CDTF">2024-10-02T17:44:19Z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0x0101004F497839235DA845800162B04C410725</vt:lpwstr>
  </property>
  <property fmtid="{D5CDD505-2E9C-101B-9397-08002B2CF9AE}" pid="3" name="MSIP_Label_f619c9dd-5e63-409b-a73d-dbfc06f7b763_Enabled">
    <vt:lpwstr>true</vt:lpwstr>
  </property>
  <property fmtid="{D5CDD505-2E9C-101B-9397-08002B2CF9AE}" pid="4" name="MSIP_Label_f619c9dd-5e63-409b-a73d-dbfc06f7b763_SetDate">
    <vt:lpwstr>2023-02-20T15:05:45Z</vt:lpwstr>
  </property>
  <property fmtid="{D5CDD505-2E9C-101B-9397-08002B2CF9AE}" pid="5" name="MSIP_Label_f619c9dd-5e63-409b-a73d-dbfc06f7b763_Method">
    <vt:lpwstr>Standard</vt:lpwstr>
  </property>
  <property fmtid="{D5CDD505-2E9C-101B-9397-08002B2CF9AE}" pid="6" name="MSIP_Label_f619c9dd-5e63-409b-a73d-dbfc06f7b763_Name">
    <vt:lpwstr>OFFICIAL</vt:lpwstr>
  </property>
  <property fmtid="{D5CDD505-2E9C-101B-9397-08002B2CF9AE}" pid="7" name="MSIP_Label_f619c9dd-5e63-409b-a73d-dbfc06f7b763_SiteId">
    <vt:lpwstr>28b8dfd0-aa16-412c-9b26-b845b9acd1a9</vt:lpwstr>
  </property>
  <property fmtid="{D5CDD505-2E9C-101B-9397-08002B2CF9AE}" pid="8" name="MSIP_Label_f619c9dd-5e63-409b-a73d-dbfc06f7b763_ActionId">
    <vt:lpwstr>793afc2a-ab44-40db-94c4-f2101b2d55f3</vt:lpwstr>
  </property>
  <property fmtid="{D5CDD505-2E9C-101B-9397-08002B2CF9AE}" pid="9" name="MSIP_Label_f619c9dd-5e63-409b-a73d-dbfc06f7b763_ContentBits">
    <vt:lpwstr>3</vt:lpwstr>
  </property>
  <property fmtid="{D5CDD505-2E9C-101B-9397-08002B2CF9AE}" pid="10" name="ClassificationContentMarkingFooterLocations">
    <vt:lpwstr>Bradford Children and Families Trust:10</vt:lpwstr>
  </property>
  <property fmtid="{D5CDD505-2E9C-101B-9397-08002B2CF9AE}" pid="11" name="ClassificationContentMarkingFooterText">
    <vt:lpwstr>OFFICIAL</vt:lpwstr>
  </property>
  <property fmtid="{D5CDD505-2E9C-101B-9397-08002B2CF9AE}" pid="12" name="ClassificationContentMarkingHeaderLocations">
    <vt:lpwstr>Bradford Children and Families Trust:9</vt:lpwstr>
  </property>
  <property fmtid="{D5CDD505-2E9C-101B-9397-08002B2CF9AE}" pid="13" name="ClassificationContentMarkingHeaderText">
    <vt:lpwstr>OFFICIAL</vt:lpwstr>
  </property>
  <property fmtid="{D5CDD505-2E9C-101B-9397-08002B2CF9AE}" pid="14" name="MediaServiceImageTags">
    <vt:lpwstr/>
  </property>
</Properties>
</file>