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7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75" r:id="rId13"/>
    <p:sldId id="269" r:id="rId14"/>
    <p:sldId id="274" r:id="rId15"/>
    <p:sldId id="272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5127D"/>
    <a:srgbClr val="C02A68"/>
    <a:srgbClr val="F0D9FF"/>
    <a:srgbClr val="FFDECC"/>
    <a:srgbClr val="F04017"/>
    <a:srgbClr val="14949C"/>
    <a:srgbClr val="4F1485"/>
    <a:srgbClr val="40A100"/>
    <a:srgbClr val="D6F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3" d="100"/>
          <a:sy n="123" d="100"/>
        </p:scale>
        <p:origin x="11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Saint" userId="8db29411-44cd-495d-9e3c-8b69c9f7ec3f" providerId="ADAL" clId="{304B4C79-576A-4D21-939A-6548DF594601}"/>
    <pc:docChg chg="modSld">
      <pc:chgData name="Adam Saint" userId="8db29411-44cd-495d-9e3c-8b69c9f7ec3f" providerId="ADAL" clId="{304B4C79-576A-4D21-939A-6548DF594601}" dt="2026-10-07T10:13:01.929" v="29" actId="14100"/>
      <pc:docMkLst>
        <pc:docMk/>
      </pc:docMkLst>
      <pc:sldChg chg="modNotesTx">
        <pc:chgData name="Adam Saint" userId="8db29411-44cd-495d-9e3c-8b69c9f7ec3f" providerId="ADAL" clId="{304B4C79-576A-4D21-939A-6548DF594601}" dt="2026-10-07T10:01:26.858" v="16" actId="6549"/>
        <pc:sldMkLst>
          <pc:docMk/>
          <pc:sldMk cId="865936681" sldId="257"/>
        </pc:sldMkLst>
      </pc:sldChg>
      <pc:sldChg chg="modNotesTx">
        <pc:chgData name="Adam Saint" userId="8db29411-44cd-495d-9e3c-8b69c9f7ec3f" providerId="ADAL" clId="{304B4C79-576A-4D21-939A-6548DF594601}" dt="2026-10-07T10:01:31.262" v="17" actId="6549"/>
        <pc:sldMkLst>
          <pc:docMk/>
          <pc:sldMk cId="2368657317" sldId="262"/>
        </pc:sldMkLst>
      </pc:sldChg>
      <pc:sldChg chg="modSp mod modNotesTx">
        <pc:chgData name="Adam Saint" userId="8db29411-44cd-495d-9e3c-8b69c9f7ec3f" providerId="ADAL" clId="{304B4C79-576A-4D21-939A-6548DF594601}" dt="2026-10-07T10:13:01.929" v="29" actId="14100"/>
        <pc:sldMkLst>
          <pc:docMk/>
          <pc:sldMk cId="2894054509" sldId="263"/>
        </pc:sldMkLst>
        <pc:spChg chg="mod">
          <ac:chgData name="Adam Saint" userId="8db29411-44cd-495d-9e3c-8b69c9f7ec3f" providerId="ADAL" clId="{304B4C79-576A-4D21-939A-6548DF594601}" dt="2026-10-07T10:13:01.929" v="29" actId="14100"/>
          <ac:spMkLst>
            <pc:docMk/>
            <pc:sldMk cId="2894054509" sldId="263"/>
            <ac:spMk id="15" creationId="{240231F5-85A0-450B-24CA-F578EBCFC864}"/>
          </ac:spMkLst>
        </pc:spChg>
      </pc:sldChg>
      <pc:sldChg chg="modNotesTx">
        <pc:chgData name="Adam Saint" userId="8db29411-44cd-495d-9e3c-8b69c9f7ec3f" providerId="ADAL" clId="{304B4C79-576A-4D21-939A-6548DF594601}" dt="2026-10-07T10:01:34.675" v="18" actId="6549"/>
        <pc:sldMkLst>
          <pc:docMk/>
          <pc:sldMk cId="1580499268" sldId="264"/>
        </pc:sldMkLst>
      </pc:sldChg>
      <pc:sldChg chg="modNotesTx">
        <pc:chgData name="Adam Saint" userId="8db29411-44cd-495d-9e3c-8b69c9f7ec3f" providerId="ADAL" clId="{304B4C79-576A-4D21-939A-6548DF594601}" dt="2026-10-07T10:01:37.623" v="19" actId="20577"/>
        <pc:sldMkLst>
          <pc:docMk/>
          <pc:sldMk cId="138234592" sldId="265"/>
        </pc:sldMkLst>
      </pc:sldChg>
      <pc:sldChg chg="modNotesTx">
        <pc:chgData name="Adam Saint" userId="8db29411-44cd-495d-9e3c-8b69c9f7ec3f" providerId="ADAL" clId="{304B4C79-576A-4D21-939A-6548DF594601}" dt="2026-10-07T10:01:41.526" v="20" actId="20577"/>
        <pc:sldMkLst>
          <pc:docMk/>
          <pc:sldMk cId="156732039" sldId="266"/>
        </pc:sldMkLst>
      </pc:sldChg>
      <pc:sldChg chg="modNotesTx">
        <pc:chgData name="Adam Saint" userId="8db29411-44cd-495d-9e3c-8b69c9f7ec3f" providerId="ADAL" clId="{304B4C79-576A-4D21-939A-6548DF594601}" dt="2026-10-07T10:01:45.910" v="21" actId="20577"/>
        <pc:sldMkLst>
          <pc:docMk/>
          <pc:sldMk cId="2834658643" sldId="267"/>
        </pc:sldMkLst>
      </pc:sldChg>
      <pc:sldChg chg="modNotesTx">
        <pc:chgData name="Adam Saint" userId="8db29411-44cd-495d-9e3c-8b69c9f7ec3f" providerId="ADAL" clId="{304B4C79-576A-4D21-939A-6548DF594601}" dt="2026-10-07T10:01:50.160" v="22" actId="20577"/>
        <pc:sldMkLst>
          <pc:docMk/>
          <pc:sldMk cId="1902070745" sldId="268"/>
        </pc:sldMkLst>
      </pc:sldChg>
      <pc:sldChg chg="modNotesTx">
        <pc:chgData name="Adam Saint" userId="8db29411-44cd-495d-9e3c-8b69c9f7ec3f" providerId="ADAL" clId="{304B4C79-576A-4D21-939A-6548DF594601}" dt="2026-10-07T10:01:55.566" v="24" actId="20577"/>
        <pc:sldMkLst>
          <pc:docMk/>
          <pc:sldMk cId="1371548759" sldId="269"/>
        </pc:sldMkLst>
      </pc:sldChg>
      <pc:sldChg chg="modNotesTx">
        <pc:chgData name="Adam Saint" userId="8db29411-44cd-495d-9e3c-8b69c9f7ec3f" providerId="ADAL" clId="{304B4C79-576A-4D21-939A-6548DF594601}" dt="2026-10-07T10:02:04.150" v="27" actId="20577"/>
        <pc:sldMkLst>
          <pc:docMk/>
          <pc:sldMk cId="1817331371" sldId="271"/>
        </pc:sldMkLst>
      </pc:sldChg>
      <pc:sldChg chg="modNotesTx">
        <pc:chgData name="Adam Saint" userId="8db29411-44cd-495d-9e3c-8b69c9f7ec3f" providerId="ADAL" clId="{304B4C79-576A-4D21-939A-6548DF594601}" dt="2026-10-07T10:02:01.887" v="26" actId="20577"/>
        <pc:sldMkLst>
          <pc:docMk/>
          <pc:sldMk cId="3301822409" sldId="272"/>
        </pc:sldMkLst>
      </pc:sldChg>
      <pc:sldChg chg="modNotesTx">
        <pc:chgData name="Adam Saint" userId="8db29411-44cd-495d-9e3c-8b69c9f7ec3f" providerId="ADAL" clId="{304B4C79-576A-4D21-939A-6548DF594601}" dt="2026-10-07T10:02:05.926" v="28" actId="20577"/>
        <pc:sldMkLst>
          <pc:docMk/>
          <pc:sldMk cId="3777977589" sldId="273"/>
        </pc:sldMkLst>
      </pc:sldChg>
      <pc:sldChg chg="modNotesTx">
        <pc:chgData name="Adam Saint" userId="8db29411-44cd-495d-9e3c-8b69c9f7ec3f" providerId="ADAL" clId="{304B4C79-576A-4D21-939A-6548DF594601}" dt="2026-10-07T10:01:58.662" v="25" actId="20577"/>
        <pc:sldMkLst>
          <pc:docMk/>
          <pc:sldMk cId="2364761156" sldId="274"/>
        </pc:sldMkLst>
      </pc:sldChg>
      <pc:sldChg chg="modNotesTx">
        <pc:chgData name="Adam Saint" userId="8db29411-44cd-495d-9e3c-8b69c9f7ec3f" providerId="ADAL" clId="{304B4C79-576A-4D21-939A-6548DF594601}" dt="2026-10-07T10:01:52.655" v="23" actId="20577"/>
        <pc:sldMkLst>
          <pc:docMk/>
          <pc:sldMk cId="3968842567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4F969-580F-4F75-A8E7-284341C1DDB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E3746-BD08-4402-8047-7844A83AA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378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124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129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069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694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444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303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339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431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274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325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211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50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87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CE3746-BD08-4402-8047-7844A83AA62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775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D9A4C0-571E-25E1-16E2-6FB4B7969D5B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F0D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C84C7D-33E6-BCCD-3F34-5B15B6778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FDB782-E484-DF08-7336-E8AC37445F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71016-EB61-CC5E-8A4D-6A59ECE3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27918-3C0B-D2E6-58F8-2F8CD5F6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B0C600-3ACA-8D9E-D8EF-6969AA04F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65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ADB31-9F07-5969-F462-A6A707123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878B-49A6-A6BA-B9EA-BB6B506A8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A6C9D-61B0-9323-5F34-1688727C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1C16D-244A-4E01-39EC-A1E13295D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33563-8C7E-2C28-7CAD-0DC23EB76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1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B72DA-05F9-C532-B7EB-DA13D3FEF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CA1A1-1EA7-D1BF-E38E-1B0CC93AA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98EAB-560E-6B75-5095-49FDF6B38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23218-D387-ED45-19B5-C0E6BD602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AE4C8-768C-8F63-EA76-1E88B6973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11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0373-7DE4-A66A-BD39-D7A98B1CF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7AC41-63DF-E611-88DD-1A534F1D7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10F9D-7F34-2A6D-D980-2B2D5FB31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DE9C3-D420-5414-4FD6-DB4CD5F96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03AB7-363B-620A-310A-AE60BC3F3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96C54-295D-4F50-09A5-BE14628DF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59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9294-A9E8-0E07-D742-D75699976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274DC3-ED2B-FD9D-0134-DD49A72B2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53693C-6E5F-2D74-A984-1D7188B7C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1BB78D-C2CD-F246-157E-EE528795F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C36C98-3DEE-7E6D-290C-693ED3497C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83ACF-41DC-F604-A486-AD09E0816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0638D8-EA76-AE68-AD5C-EE62C60E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800CE5-FDAD-0FBC-658A-0C89323C5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81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6962FA-3AF4-E341-4D11-6CEC95DE05C1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F0D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72B6-A804-164D-ADE7-8AF8B21F8E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672" y="1331914"/>
            <a:ext cx="7693324" cy="16269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F1485"/>
                </a:solidFill>
              </a:defRPr>
            </a:lvl1pPr>
          </a:lstStyle>
          <a:p>
            <a:r>
              <a:rPr lang="en-GB" sz="4400" b="1">
                <a:solidFill>
                  <a:srgbClr val="4F1485"/>
                </a:solidFill>
                <a:latin typeface="Lexend Medium" pitchFamily="2" charset="0"/>
              </a:rPr>
              <a:t>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735BD3-EE0E-347F-40DB-2D30951CAD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3574" y="3148642"/>
            <a:ext cx="5745851" cy="2493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F1485"/>
                </a:solidFill>
                <a:latin typeface="Lexend Light" pitchFamily="2" charset="0"/>
              </a:defRPr>
            </a:lvl1pPr>
            <a:lvl2pPr>
              <a:defRPr>
                <a:solidFill>
                  <a:srgbClr val="4F1485"/>
                </a:solidFill>
                <a:latin typeface="Lexend Light" pitchFamily="2" charset="0"/>
              </a:defRPr>
            </a:lvl2pPr>
            <a:lvl3pPr>
              <a:defRPr>
                <a:solidFill>
                  <a:srgbClr val="4F1485"/>
                </a:solidFill>
                <a:latin typeface="Lexend Light" pitchFamily="2" charset="0"/>
              </a:defRPr>
            </a:lvl3pPr>
            <a:lvl4pPr>
              <a:defRPr>
                <a:solidFill>
                  <a:srgbClr val="4F1485"/>
                </a:solidFill>
                <a:latin typeface="Lexend Light" pitchFamily="2" charset="0"/>
              </a:defRPr>
            </a:lvl4pPr>
            <a:lvl5pPr>
              <a:defRPr>
                <a:solidFill>
                  <a:srgbClr val="4F1485"/>
                </a:solidFill>
                <a:latin typeface="Lexend Light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93546D7-CB20-64B7-A77A-05AB6C0A40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90374" y="6194070"/>
            <a:ext cx="872736" cy="3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2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6962FA-3AF4-E341-4D11-6CEC95DE05C1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D4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72B6-A804-164D-ADE7-8AF8B21F8E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672" y="1331914"/>
            <a:ext cx="7693324" cy="16269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949C"/>
                </a:solidFill>
              </a:defRPr>
            </a:lvl1pPr>
          </a:lstStyle>
          <a:p>
            <a:r>
              <a:rPr lang="en-GB" sz="4400" b="1">
                <a:solidFill>
                  <a:srgbClr val="4F1485"/>
                </a:solidFill>
                <a:latin typeface="Lexend Medium" pitchFamily="2" charset="0"/>
              </a:rPr>
              <a:t>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735BD3-EE0E-347F-40DB-2D30951CAD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3574" y="3148642"/>
            <a:ext cx="5745851" cy="2493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F1485"/>
                </a:solidFill>
                <a:latin typeface="Lexend Light" pitchFamily="2" charset="0"/>
              </a:defRPr>
            </a:lvl1pPr>
            <a:lvl2pPr>
              <a:defRPr>
                <a:solidFill>
                  <a:srgbClr val="4F1485"/>
                </a:solidFill>
                <a:latin typeface="Lexend Light" pitchFamily="2" charset="0"/>
              </a:defRPr>
            </a:lvl2pPr>
            <a:lvl3pPr>
              <a:defRPr>
                <a:solidFill>
                  <a:srgbClr val="4F1485"/>
                </a:solidFill>
                <a:latin typeface="Lexend Light" pitchFamily="2" charset="0"/>
              </a:defRPr>
            </a:lvl3pPr>
            <a:lvl4pPr>
              <a:defRPr>
                <a:solidFill>
                  <a:srgbClr val="4F1485"/>
                </a:solidFill>
                <a:latin typeface="Lexend Light" pitchFamily="2" charset="0"/>
              </a:defRPr>
            </a:lvl4pPr>
            <a:lvl5pPr>
              <a:defRPr>
                <a:solidFill>
                  <a:srgbClr val="4F1485"/>
                </a:solidFill>
                <a:latin typeface="Lexend Light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F695F4A-5DC0-9BB1-145D-BD12522A48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90374" y="6194070"/>
            <a:ext cx="872736" cy="3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9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6962FA-3AF4-E341-4D11-6CEC95DE05C1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FFD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72B6-A804-164D-ADE7-8AF8B21F8E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672" y="1331914"/>
            <a:ext cx="7693324" cy="16269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04017"/>
                </a:solidFill>
              </a:defRPr>
            </a:lvl1pPr>
          </a:lstStyle>
          <a:p>
            <a:r>
              <a:rPr lang="en-GB" sz="4400" b="1">
                <a:solidFill>
                  <a:srgbClr val="4F1485"/>
                </a:solidFill>
                <a:latin typeface="Lexend Medium" pitchFamily="2" charset="0"/>
              </a:rPr>
              <a:t>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735BD3-EE0E-347F-40DB-2D30951CAD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3574" y="3148642"/>
            <a:ext cx="5745851" cy="2493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F1485"/>
                </a:solidFill>
                <a:latin typeface="Lexend Light" pitchFamily="2" charset="0"/>
              </a:defRPr>
            </a:lvl1pPr>
            <a:lvl2pPr>
              <a:defRPr>
                <a:solidFill>
                  <a:srgbClr val="4F1485"/>
                </a:solidFill>
                <a:latin typeface="Lexend Light" pitchFamily="2" charset="0"/>
              </a:defRPr>
            </a:lvl2pPr>
            <a:lvl3pPr>
              <a:defRPr>
                <a:solidFill>
                  <a:srgbClr val="4F1485"/>
                </a:solidFill>
                <a:latin typeface="Lexend Light" pitchFamily="2" charset="0"/>
              </a:defRPr>
            </a:lvl3pPr>
            <a:lvl4pPr>
              <a:defRPr>
                <a:solidFill>
                  <a:srgbClr val="4F1485"/>
                </a:solidFill>
                <a:latin typeface="Lexend Light" pitchFamily="2" charset="0"/>
              </a:defRPr>
            </a:lvl4pPr>
            <a:lvl5pPr>
              <a:defRPr>
                <a:solidFill>
                  <a:srgbClr val="4F1485"/>
                </a:solidFill>
                <a:latin typeface="Lexend Light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12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6962FA-3AF4-E341-4D11-6CEC95DE05C1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D6F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A72B6-A804-164D-ADE7-8AF8B21F8E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672" y="1331914"/>
            <a:ext cx="7693324" cy="16269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A100"/>
                </a:solidFill>
              </a:defRPr>
            </a:lvl1pPr>
          </a:lstStyle>
          <a:p>
            <a:r>
              <a:rPr lang="en-GB" sz="4400" b="1">
                <a:solidFill>
                  <a:srgbClr val="4F1485"/>
                </a:solidFill>
                <a:latin typeface="Lexend Medium" pitchFamily="2" charset="0"/>
              </a:rPr>
              <a:t>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735BD3-EE0E-347F-40DB-2D30951CAD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3574" y="3148642"/>
            <a:ext cx="5745851" cy="2493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A100"/>
                </a:solidFill>
                <a:latin typeface="Lexend Light" pitchFamily="2" charset="0"/>
              </a:defRPr>
            </a:lvl1pPr>
            <a:lvl2pPr>
              <a:defRPr>
                <a:solidFill>
                  <a:srgbClr val="40A100"/>
                </a:solidFill>
                <a:latin typeface="Lexend Light" pitchFamily="2" charset="0"/>
              </a:defRPr>
            </a:lvl2pPr>
            <a:lvl3pPr>
              <a:defRPr>
                <a:solidFill>
                  <a:srgbClr val="40A100"/>
                </a:solidFill>
                <a:latin typeface="Lexend Light" pitchFamily="2" charset="0"/>
              </a:defRPr>
            </a:lvl3pPr>
            <a:lvl4pPr>
              <a:defRPr>
                <a:solidFill>
                  <a:srgbClr val="40A100"/>
                </a:solidFill>
                <a:latin typeface="Lexend Light" pitchFamily="2" charset="0"/>
              </a:defRPr>
            </a:lvl4pPr>
            <a:lvl5pPr>
              <a:defRPr>
                <a:solidFill>
                  <a:srgbClr val="40A100"/>
                </a:solidFill>
                <a:latin typeface="Lexend Light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060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117231-BEE9-38CC-124D-E657F55B2A3E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F0D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58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117231-BEE9-38CC-124D-E657F55B2A3E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F0D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048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117231-BEE9-38CC-124D-E657F55B2A3E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D4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A8CE1A-E558-79EC-94A5-6A990EA79A25}"/>
              </a:ext>
            </a:extLst>
          </p:cNvPr>
          <p:cNvSpPr txBox="1"/>
          <p:nvPr userDrawn="1"/>
        </p:nvSpPr>
        <p:spPr>
          <a:xfrm>
            <a:off x="694944" y="969264"/>
            <a:ext cx="60807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14949C"/>
                </a:solidFill>
                <a:latin typeface="Lexend Medium" pitchFamily="2" charset="0"/>
              </a:rPr>
              <a:t>Title here</a:t>
            </a:r>
          </a:p>
          <a:p>
            <a:br>
              <a:rPr lang="en-GB"/>
            </a:b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4F3056-B158-E033-567C-4E22D56414A6}"/>
              </a:ext>
            </a:extLst>
          </p:cNvPr>
          <p:cNvSpPr txBox="1"/>
          <p:nvPr userDrawn="1"/>
        </p:nvSpPr>
        <p:spPr>
          <a:xfrm>
            <a:off x="694943" y="2751270"/>
            <a:ext cx="320258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>
                <a:solidFill>
                  <a:srgbClr val="14949C"/>
                </a:solidFill>
                <a:latin typeface="Lexend Light" pitchFamily="2" charset="0"/>
              </a:rPr>
              <a:t>Subtitle here</a:t>
            </a:r>
          </a:p>
          <a:p>
            <a:endParaRPr lang="en-GB" sz="2400" b="0">
              <a:solidFill>
                <a:srgbClr val="14949C"/>
              </a:solidFill>
              <a:latin typeface="Lexend Light" pitchFamily="2" charset="0"/>
            </a:endParaRPr>
          </a:p>
          <a:p>
            <a:pPr marL="285750" indent="-285750">
              <a:buClr>
                <a:srgbClr val="4F1485"/>
              </a:buClr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rgbClr val="14949C"/>
                </a:solidFill>
                <a:latin typeface="Lexend Light" pitchFamily="2" charset="0"/>
              </a:rPr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3783870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117231-BEE9-38CC-124D-E657F55B2A3E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FFD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960F8-C2E4-4E7B-BFBD-7E2DB30BAF3E}"/>
              </a:ext>
            </a:extLst>
          </p:cNvPr>
          <p:cNvSpPr txBox="1"/>
          <p:nvPr userDrawn="1"/>
        </p:nvSpPr>
        <p:spPr>
          <a:xfrm>
            <a:off x="694944" y="969264"/>
            <a:ext cx="60807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F04017"/>
                </a:solidFill>
                <a:latin typeface="Lexend Medium" pitchFamily="2" charset="0"/>
              </a:rPr>
              <a:t>Title here</a:t>
            </a:r>
          </a:p>
          <a:p>
            <a:br>
              <a:rPr lang="en-GB"/>
            </a:b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D75CEA-005C-81F4-140B-5A9D00C96043}"/>
              </a:ext>
            </a:extLst>
          </p:cNvPr>
          <p:cNvSpPr txBox="1"/>
          <p:nvPr userDrawn="1"/>
        </p:nvSpPr>
        <p:spPr>
          <a:xfrm>
            <a:off x="694943" y="2751270"/>
            <a:ext cx="320258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>
                <a:solidFill>
                  <a:srgbClr val="F04017"/>
                </a:solidFill>
                <a:latin typeface="Lexend Light" pitchFamily="2" charset="0"/>
              </a:rPr>
              <a:t>Subtitle here</a:t>
            </a:r>
          </a:p>
          <a:p>
            <a:endParaRPr lang="en-GB" sz="2400" b="0">
              <a:solidFill>
                <a:srgbClr val="F04017"/>
              </a:solidFill>
              <a:latin typeface="Lexend Light" pitchFamily="2" charset="0"/>
            </a:endParaRPr>
          </a:p>
          <a:p>
            <a:pPr marL="285750" indent="-285750">
              <a:buClr>
                <a:srgbClr val="4F1485"/>
              </a:buClr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rgbClr val="F04017"/>
                </a:solidFill>
                <a:latin typeface="Lexend Light" pitchFamily="2" charset="0"/>
              </a:rPr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2098923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117231-BEE9-38CC-124D-E657F55B2A3E}"/>
              </a:ext>
            </a:extLst>
          </p:cNvPr>
          <p:cNvSpPr/>
          <p:nvPr userDrawn="1"/>
        </p:nvSpPr>
        <p:spPr>
          <a:xfrm>
            <a:off x="0" y="0"/>
            <a:ext cx="12192000" cy="5888736"/>
          </a:xfrm>
          <a:prstGeom prst="rect">
            <a:avLst/>
          </a:prstGeom>
          <a:solidFill>
            <a:srgbClr val="D6F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245A76-5A54-5453-1237-CE43370AA39B}"/>
              </a:ext>
            </a:extLst>
          </p:cNvPr>
          <p:cNvSpPr txBox="1"/>
          <p:nvPr userDrawn="1"/>
        </p:nvSpPr>
        <p:spPr>
          <a:xfrm>
            <a:off x="694944" y="969264"/>
            <a:ext cx="60807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40A100"/>
                </a:solidFill>
                <a:latin typeface="Lexend Medium" pitchFamily="2" charset="0"/>
              </a:rPr>
              <a:t>Title here</a:t>
            </a:r>
          </a:p>
          <a:p>
            <a:br>
              <a:rPr lang="en-GB"/>
            </a:b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E3437-AFBC-B7F3-84B7-393185788FE6}"/>
              </a:ext>
            </a:extLst>
          </p:cNvPr>
          <p:cNvSpPr txBox="1"/>
          <p:nvPr userDrawn="1"/>
        </p:nvSpPr>
        <p:spPr>
          <a:xfrm>
            <a:off x="694943" y="2751270"/>
            <a:ext cx="320258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>
                <a:solidFill>
                  <a:srgbClr val="40A100"/>
                </a:solidFill>
                <a:latin typeface="Lexend Light" pitchFamily="2" charset="0"/>
              </a:rPr>
              <a:t>Subtitle here</a:t>
            </a:r>
          </a:p>
          <a:p>
            <a:endParaRPr lang="en-GB" sz="2400" b="0">
              <a:solidFill>
                <a:srgbClr val="40A100"/>
              </a:solidFill>
              <a:latin typeface="Lexend Light" pitchFamily="2" charset="0"/>
            </a:endParaRPr>
          </a:p>
          <a:p>
            <a:pPr marL="285750" indent="-285750">
              <a:buClr>
                <a:srgbClr val="4F1485"/>
              </a:buClr>
              <a:buFont typeface="Arial" panose="020B0604020202020204" pitchFamily="34" charset="0"/>
              <a:buChar char="•"/>
            </a:pPr>
            <a:r>
              <a:rPr lang="en-GB" sz="1800" b="0">
                <a:solidFill>
                  <a:srgbClr val="40A100"/>
                </a:solidFill>
                <a:latin typeface="Lexend Light" pitchFamily="2" charset="0"/>
              </a:rPr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3115854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F6CB1-80C4-00BF-1C77-348036690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6B1AC-7A33-8C71-91E3-EECA9D4EC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7D424-6193-B8D7-79C5-DF15347C3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3998F-3C96-7E78-CCA0-5794546FB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88B18-13DB-8E88-F3D0-4C82D519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B1CE0-E39B-3FE9-4DA5-80DAF1FE5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643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5077D-322D-6963-254C-55CBB16B6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501E44-2E37-C9F7-37AA-A1DB75D04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0A5E1-1D13-5B1A-22DF-7E409097A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C0B06-E616-169A-1E4B-A5D0D62C6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147AF-5545-E70B-D738-8FD6D5FE3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BFE7F-BCCA-EF64-3AAA-B16C85641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804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64673-2064-45AE-B8F4-D9AD26E0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98158-7E18-1067-90A0-ED0232F91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F2793-0416-20C6-CDD3-1677C02F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53AAC-2351-2227-7399-74BE19C7D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6A963-82E0-1AF1-7145-01161C94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098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4D4866-5909-52BB-E771-4A18239C0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A5924F-301F-9F2B-B131-3DFF0AAE1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7657-AE23-1F75-C287-98D2467D7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C11E3-4D3B-5078-22A8-87C5BEFF3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7E504-408B-851C-17DA-F9DA126CA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60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A849F-CBFF-7542-231E-F7AF507CA7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4BAF4B-6DDE-48F2-B307-FBED09F1D1E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0B0AC-8CE5-C8C9-5D7E-90B2D2BBD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D3EDB-1517-D6CF-D5C7-84D5E8F53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E50E53-F375-432D-A506-A70AA0AB09A4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7C1A4-93D7-1DD6-3588-BB10FF4E1358}"/>
              </a:ext>
            </a:extLst>
          </p:cNvPr>
          <p:cNvSpPr/>
          <p:nvPr userDrawn="1"/>
        </p:nvSpPr>
        <p:spPr>
          <a:xfrm>
            <a:off x="0" y="5952744"/>
            <a:ext cx="12192000" cy="905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logo with colorful circles and text&#10;&#10;Description automatically generated">
            <a:extLst>
              <a:ext uri="{FF2B5EF4-FFF2-40B4-BE49-F238E27FC236}">
                <a16:creationId xmlns:a16="http://schemas.microsoft.com/office/drawing/2014/main" id="{64E241AD-6300-7557-D45E-BF7253ADC236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4" y="6050173"/>
            <a:ext cx="639418" cy="612353"/>
          </a:xfrm>
          <a:prstGeom prst="rect">
            <a:avLst/>
          </a:prstGeom>
        </p:spPr>
      </p:pic>
      <p:pic>
        <p:nvPicPr>
          <p:cNvPr id="9" name="Picture 8" descr="BCFT logo">
            <a:extLst>
              <a:ext uri="{FF2B5EF4-FFF2-40B4-BE49-F238E27FC236}">
                <a16:creationId xmlns:a16="http://schemas.microsoft.com/office/drawing/2014/main" id="{E84910EB-ADAE-8996-152B-2AAC899EC9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7139" y="6096259"/>
            <a:ext cx="1228147" cy="510824"/>
          </a:xfrm>
          <a:prstGeom prst="rect">
            <a:avLst/>
          </a:prstGeom>
        </p:spPr>
      </p:pic>
      <p:pic>
        <p:nvPicPr>
          <p:cNvPr id="11" name="Picture 10" descr="A purple text on a black background&#10;&#10;AI-generated content may be incorrect.">
            <a:extLst>
              <a:ext uri="{FF2B5EF4-FFF2-40B4-BE49-F238E27FC236}">
                <a16:creationId xmlns:a16="http://schemas.microsoft.com/office/drawing/2014/main" id="{E80C96EC-9380-07AD-0116-ADC75B2DCCC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3" y="6096259"/>
            <a:ext cx="2286001" cy="3655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378FBF-2061-DDD8-E25D-78997DDF2751}"/>
              </a:ext>
            </a:extLst>
          </p:cNvPr>
          <p:cNvSpPr txBox="1"/>
          <p:nvPr userDrawn="1"/>
        </p:nvSpPr>
        <p:spPr>
          <a:xfrm>
            <a:off x="621328" y="6515631"/>
            <a:ext cx="609447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© 2026 Bradford Council in partnership with Bradford Children and Families Trust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AB39BD-13D9-316A-23F6-51D508F0BB3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6" b="12299"/>
          <a:stretch>
            <a:fillRect/>
          </a:stretch>
        </p:blipFill>
        <p:spPr>
          <a:xfrm>
            <a:off x="8524735" y="5952743"/>
            <a:ext cx="2189647" cy="76873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16FF749-EC32-2298-70FE-0560C914DA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890374" y="6194070"/>
            <a:ext cx="872736" cy="351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8662A9B-1044-3574-9135-4A744259DB8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5349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PUBLIC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75FB7B-F29C-D17C-9D8C-27294B4A2D6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44350" y="6611620"/>
            <a:ext cx="534987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65501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4" r:id="rId7"/>
    <p:sldLayoutId id="2147483665" r:id="rId8"/>
    <p:sldLayoutId id="2147483666" r:id="rId9"/>
    <p:sldLayoutId id="2147483663" r:id="rId10"/>
    <p:sldLayoutId id="2147483655" r:id="rId11"/>
    <p:sldLayoutId id="2147483660" r:id="rId12"/>
    <p:sldLayoutId id="2147483661" r:id="rId13"/>
    <p:sldLayoutId id="2147483662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9.png"/><Relationship Id="rId7" Type="http://schemas.openxmlformats.org/officeDocument/2006/relationships/hyperlink" Target="fyi.bradford.gov.uk/parenting-programme-pathwa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sv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1.svg"/><Relationship Id="rId3" Type="http://schemas.openxmlformats.org/officeDocument/2006/relationships/hyperlink" Target="https://togetherness.co.uk/" TargetMode="External"/><Relationship Id="rId7" Type="http://schemas.openxmlformats.org/officeDocument/2006/relationships/hyperlink" Target="https://fyi.bradford.gov.uk/parenting-programme-pathway/" TargetMode="Externa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png"/><Relationship Id="rId4" Type="http://schemas.openxmlformats.org/officeDocument/2006/relationships/image" Target="../media/image15.svg"/><Relationship Id="rId9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sv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sv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6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7.png"/><Relationship Id="rId9" Type="http://schemas.openxmlformats.org/officeDocument/2006/relationships/hyperlink" Target="https://fyi.bradford.gov.uk/practitioners/start-for-life-offer/in-our-place-communications-toolkit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ve.remington@bradfordcft.org.u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690F3-6193-5F55-1F39-A203BB513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124" y="390124"/>
            <a:ext cx="4315427" cy="4115374"/>
          </a:xfrm>
          <a:prstGeom prst="rect">
            <a:avLst/>
          </a:prstGeom>
        </p:spPr>
      </p:pic>
      <p:pic>
        <p:nvPicPr>
          <p:cNvPr id="7" name="Picture 6" descr="A purple and black logo&#10;&#10;AI-generated content may be incorrect.">
            <a:extLst>
              <a:ext uri="{FF2B5EF4-FFF2-40B4-BE49-F238E27FC236}">
                <a16:creationId xmlns:a16="http://schemas.microsoft.com/office/drawing/2014/main" id="{B25AC47A-FB53-2057-A922-98DE821F3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3" y="1625689"/>
            <a:ext cx="6144769" cy="8029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B17420-7D2E-F82B-E8E4-01EB216B7CD9}"/>
              </a:ext>
            </a:extLst>
          </p:cNvPr>
          <p:cNvSpPr txBox="1"/>
          <p:nvPr/>
        </p:nvSpPr>
        <p:spPr>
          <a:xfrm>
            <a:off x="694944" y="2615184"/>
            <a:ext cx="6080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F5127D"/>
                </a:solidFill>
              </a:rPr>
              <a:t>Helping parents find </a:t>
            </a:r>
          </a:p>
          <a:p>
            <a:r>
              <a:rPr lang="en-GB" sz="3600" b="1">
                <a:solidFill>
                  <a:srgbClr val="F5127D"/>
                </a:solidFill>
              </a:rPr>
              <a:t>their pathway to better </a:t>
            </a:r>
          </a:p>
          <a:p>
            <a:r>
              <a:rPr lang="en-GB" sz="3600" b="1">
                <a:solidFill>
                  <a:srgbClr val="F5127D"/>
                </a:solidFill>
              </a:rPr>
              <a:t>emotional health.</a:t>
            </a:r>
          </a:p>
          <a:p>
            <a:br>
              <a:rPr lang="en-GB"/>
            </a:br>
            <a:endParaRPr lang="en-GB"/>
          </a:p>
        </p:txBody>
      </p:sp>
      <p:pic>
        <p:nvPicPr>
          <p:cNvPr id="6" name="Picture 5" descr="A star and a blue star with eyes&#10;&#10;AI-generated content may be incorrect.">
            <a:extLst>
              <a:ext uri="{FF2B5EF4-FFF2-40B4-BE49-F238E27FC236}">
                <a16:creationId xmlns:a16="http://schemas.microsoft.com/office/drawing/2014/main" id="{04815727-FCE9-14DA-1D12-02FAF3C5B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770" y="3429000"/>
            <a:ext cx="4339286" cy="255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3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elay 13">
            <a:extLst>
              <a:ext uri="{FF2B5EF4-FFF2-40B4-BE49-F238E27FC236}">
                <a16:creationId xmlns:a16="http://schemas.microsoft.com/office/drawing/2014/main" id="{9064670B-AAB5-6746-A6BE-7D9D05356FD9}"/>
              </a:ext>
            </a:extLst>
          </p:cNvPr>
          <p:cNvSpPr/>
          <p:nvPr/>
        </p:nvSpPr>
        <p:spPr>
          <a:xfrm rot="16200000">
            <a:off x="4452844" y="2469602"/>
            <a:ext cx="3781162" cy="345944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lowchart: Delay 14">
            <a:extLst>
              <a:ext uri="{FF2B5EF4-FFF2-40B4-BE49-F238E27FC236}">
                <a16:creationId xmlns:a16="http://schemas.microsoft.com/office/drawing/2014/main" id="{240231F5-85A0-450B-24CA-F578EBCFC864}"/>
              </a:ext>
            </a:extLst>
          </p:cNvPr>
          <p:cNvSpPr/>
          <p:nvPr/>
        </p:nvSpPr>
        <p:spPr>
          <a:xfrm rot="16200000">
            <a:off x="8446374" y="2377117"/>
            <a:ext cx="3605101" cy="3459441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owchart: Delay 11">
            <a:extLst>
              <a:ext uri="{FF2B5EF4-FFF2-40B4-BE49-F238E27FC236}">
                <a16:creationId xmlns:a16="http://schemas.microsoft.com/office/drawing/2014/main" id="{56E1BC7D-ECC6-7563-53E2-B250A0D02305}"/>
              </a:ext>
            </a:extLst>
          </p:cNvPr>
          <p:cNvSpPr/>
          <p:nvPr/>
        </p:nvSpPr>
        <p:spPr>
          <a:xfrm rot="16200000">
            <a:off x="533778" y="2465148"/>
            <a:ext cx="3781162" cy="345944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1F962-3A62-C91F-61AB-637D2431B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6" y="426002"/>
            <a:ext cx="10561995" cy="162694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2800"/>
              <a:t>Universally available for families, teens, and adults across Bradford, </a:t>
            </a:r>
            <a:r>
              <a:rPr lang="en-GB" sz="2800" b="1"/>
              <a:t>designed to complement and enhance </a:t>
            </a:r>
            <a:r>
              <a:rPr lang="en-GB" sz="2800"/>
              <a:t>without replacing existing support and programmes.</a:t>
            </a:r>
            <a:br>
              <a:rPr lang="en-GB" sz="2800" kern="100"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2800"/>
          </a:p>
        </p:txBody>
      </p:sp>
      <p:pic>
        <p:nvPicPr>
          <p:cNvPr id="4" name="Picture 3" descr="A group of children's drawings&#10;&#10;Description automatically generated">
            <a:extLst>
              <a:ext uri="{FF2B5EF4-FFF2-40B4-BE49-F238E27FC236}">
                <a16:creationId xmlns:a16="http://schemas.microsoft.com/office/drawing/2014/main" id="{7ABE9A3C-2A6A-39A6-FB7F-8E709FBFC9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3189" y="3365101"/>
            <a:ext cx="2380473" cy="6378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8D99A3-F681-B000-2EF2-07CA649F19DB}"/>
              </a:ext>
            </a:extLst>
          </p:cNvPr>
          <p:cNvSpPr txBox="1"/>
          <p:nvPr/>
        </p:nvSpPr>
        <p:spPr>
          <a:xfrm>
            <a:off x="5153189" y="2447869"/>
            <a:ext cx="2380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4F1485"/>
                </a:solidFill>
                <a:cs typeface="Arial" panose="020B0604020202020204" pitchFamily="34" charset="0"/>
              </a:rPr>
              <a:t>Courses </a:t>
            </a:r>
          </a:p>
          <a:p>
            <a:pPr algn="ctr"/>
            <a:r>
              <a:rPr lang="en-GB" b="1">
                <a:solidFill>
                  <a:srgbClr val="4F1485"/>
                </a:solidFill>
                <a:cs typeface="Arial" panose="020B0604020202020204" pitchFamily="34" charset="0"/>
              </a:rPr>
              <a:t>developed by:</a:t>
            </a:r>
          </a:p>
        </p:txBody>
      </p:sp>
      <p:pic>
        <p:nvPicPr>
          <p:cNvPr id="6" name="Picture 2" descr="NHS Logo, NHS Symbol, Meaning, History and Evolution">
            <a:extLst>
              <a:ext uri="{FF2B5EF4-FFF2-40B4-BE49-F238E27FC236}">
                <a16:creationId xmlns:a16="http://schemas.microsoft.com/office/drawing/2014/main" id="{D751E762-A5BE-C9D5-2BD8-8C5C03F54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3014" y="4310466"/>
            <a:ext cx="1640823" cy="75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logo with colorful circles and text&#10;&#10;Description automatically generated">
            <a:extLst>
              <a:ext uri="{FF2B5EF4-FFF2-40B4-BE49-F238E27FC236}">
                <a16:creationId xmlns:a16="http://schemas.microsoft.com/office/drawing/2014/main" id="{8160FCBD-09AB-2591-629D-411C4F8043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442"/>
          <a:stretch>
            <a:fillRect/>
          </a:stretch>
        </p:blipFill>
        <p:spPr>
          <a:xfrm>
            <a:off x="9480282" y="3311761"/>
            <a:ext cx="1537285" cy="10682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093272-921B-E875-5D37-5861F2BE31A4}"/>
              </a:ext>
            </a:extLst>
          </p:cNvPr>
          <p:cNvSpPr txBox="1"/>
          <p:nvPr/>
        </p:nvSpPr>
        <p:spPr>
          <a:xfrm>
            <a:off x="9160211" y="2447869"/>
            <a:ext cx="2177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4F1485"/>
                </a:solidFill>
                <a:cs typeface="Arial" panose="020B0604020202020204" pitchFamily="34" charset="0"/>
              </a:rPr>
              <a:t>Find</a:t>
            </a:r>
          </a:p>
          <a:p>
            <a:pPr algn="ctr"/>
            <a:r>
              <a:rPr lang="en-GB" b="1">
                <a:solidFill>
                  <a:srgbClr val="4F1485"/>
                </a:solidFill>
                <a:cs typeface="Arial" panose="020B0604020202020204" pitchFamily="34" charset="0"/>
              </a:rPr>
              <a:t>Togetherness via:</a:t>
            </a:r>
          </a:p>
        </p:txBody>
      </p:sp>
      <p:pic>
        <p:nvPicPr>
          <p:cNvPr id="9" name="Picture 8" descr="BCFT logo">
            <a:extLst>
              <a:ext uri="{FF2B5EF4-FFF2-40B4-BE49-F238E27FC236}">
                <a16:creationId xmlns:a16="http://schemas.microsoft.com/office/drawing/2014/main" id="{AFB1834C-DFC1-BD14-64EA-DF72C2E9AA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7906" y="3126783"/>
            <a:ext cx="1932904" cy="8039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9BD5EC-22EE-70EB-5E58-3665B4200465}"/>
              </a:ext>
            </a:extLst>
          </p:cNvPr>
          <p:cNvSpPr txBox="1"/>
          <p:nvPr/>
        </p:nvSpPr>
        <p:spPr>
          <a:xfrm>
            <a:off x="1420769" y="2624053"/>
            <a:ext cx="2007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4F1485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Provided by: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FD4B2-AF31-E1B6-C4EB-AD6E5610EE14}"/>
              </a:ext>
            </a:extLst>
          </p:cNvPr>
          <p:cNvSpPr txBox="1"/>
          <p:nvPr/>
        </p:nvSpPr>
        <p:spPr>
          <a:xfrm>
            <a:off x="8840487" y="4417215"/>
            <a:ext cx="2816875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Raleway" pitchFamily="2" charset="0"/>
                <a:ea typeface="Times New Roman" panose="02020603050405020304" pitchFamily="18" charset="0"/>
                <a:cs typeface="Arial" panose="020B0604020202020204" pitchFamily="34" charset="0"/>
                <a:hlinkClick r:id="rId7"/>
              </a:rPr>
              <a:t>fyi.bradford.gov.uk/parenting-programme-pathway</a:t>
            </a:r>
            <a:endParaRPr lang="en-GB" sz="1400" b="1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Raleway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0B143D0-063E-DE29-D60F-FEA2B8257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5" y="3875265"/>
            <a:ext cx="2994338" cy="151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5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child&#10;&#10;AI-generated content may be incorrect.">
            <a:extLst>
              <a:ext uri="{FF2B5EF4-FFF2-40B4-BE49-F238E27FC236}">
                <a16:creationId xmlns:a16="http://schemas.microsoft.com/office/drawing/2014/main" id="{0FE0241B-2775-7BB0-3A4B-A9CDC8F3F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843" y="681617"/>
            <a:ext cx="4663485" cy="54947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15E8A8-BB66-1FC9-E777-495F6CCF6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1" y="458081"/>
            <a:ext cx="6036880" cy="162694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>
                <a:cs typeface="Arial" panose="020B0604020202020204" pitchFamily="34" charset="0"/>
              </a:rPr>
              <a:t>A </a:t>
            </a:r>
            <a:r>
              <a:rPr lang="en-GB" sz="2800" b="1">
                <a:cs typeface="Arial" panose="020B0604020202020204" pitchFamily="34" charset="0"/>
              </a:rPr>
              <a:t>free</a:t>
            </a:r>
            <a:r>
              <a:rPr lang="en-GB" sz="2800">
                <a:cs typeface="Arial" panose="020B0604020202020204" pitchFamily="34" charset="0"/>
              </a:rPr>
              <a:t>, online library of evidence-based courses to help people in the Bradford District deal with… </a:t>
            </a:r>
            <a:b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FDBC1-B8D1-F631-39E4-C4CB1E6ED2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5672" y="2178068"/>
            <a:ext cx="5745851" cy="2746996"/>
          </a:xfrm>
        </p:spPr>
        <p:txBody>
          <a:bodyPr/>
          <a:lstStyle/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Pregnancy and a new baby</a:t>
            </a:r>
          </a:p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Family life</a:t>
            </a:r>
          </a:p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Child ages and stages</a:t>
            </a:r>
          </a:p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Parenting</a:t>
            </a:r>
          </a:p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Children’s feelings and mental health</a:t>
            </a:r>
          </a:p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Children with additional needs</a:t>
            </a:r>
          </a:p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Relationships</a:t>
            </a:r>
          </a:p>
          <a:p>
            <a:pPr>
              <a:buClr>
                <a:srgbClr val="F5127D"/>
              </a:buClr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Emotional wellbeing</a:t>
            </a:r>
          </a:p>
          <a:p>
            <a:endParaRPr lang="en-GB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65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309D-AC12-402B-A84C-DFC41F71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463250"/>
            <a:ext cx="11157520" cy="780350"/>
          </a:xfrm>
        </p:spPr>
        <p:txBody>
          <a:bodyPr/>
          <a:lstStyle/>
          <a:p>
            <a:r>
              <a:rPr lang="en-GB" sz="2800">
                <a:cs typeface="Arial" panose="020B0604020202020204" pitchFamily="34" charset="0"/>
              </a:rPr>
              <a:t>Courses overview</a:t>
            </a:r>
            <a:br>
              <a:rPr lang="en-GB" sz="2800">
                <a:cs typeface="Arial" panose="020B0604020202020204" pitchFamily="34" charset="0"/>
              </a:rPr>
            </a:br>
            <a:r>
              <a:rPr lang="en-GB" sz="2800" b="1" kern="100">
                <a:ea typeface="Times New Roman" panose="02020603050405020304" pitchFamily="18" charset="0"/>
                <a:cs typeface="Times New Roman" panose="02020603050405020304" pitchFamily="18" charset="0"/>
              </a:rPr>
              <a:t>19 courses</a:t>
            </a:r>
            <a:r>
              <a:rPr lang="en-GB" sz="2800" kern="100">
                <a:ea typeface="Times New Roman" panose="02020603050405020304" pitchFamily="18" charset="0"/>
                <a:cs typeface="Times New Roman" panose="02020603050405020304" pitchFamily="18" charset="0"/>
              </a:rPr>
              <a:t> themed for different age groups &amp; needs.</a:t>
            </a:r>
            <a:br>
              <a:rPr lang="en-GB" sz="2800" b="1" kern="100">
                <a:solidFill>
                  <a:schemeClr val="tx2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C31852-55D3-9F8A-D764-EB690B786CAD}"/>
              </a:ext>
            </a:extLst>
          </p:cNvPr>
          <p:cNvSpPr txBox="1"/>
          <p:nvPr/>
        </p:nvSpPr>
        <p:spPr>
          <a:xfrm>
            <a:off x="399434" y="1826351"/>
            <a:ext cx="3361636" cy="3224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Antenatal</a:t>
            </a:r>
            <a:endParaRPr lang="en-GB" sz="1400" kern="100"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FDECC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pregnancy, labour, birth and your baby.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pregnancy, labour, birth and your baby: for women couples.</a:t>
            </a:r>
            <a:endParaRPr lang="en-GB" sz="1400" b="1" kern="100">
              <a:solidFill>
                <a:schemeClr val="tx1">
                  <a:lumMod val="75000"/>
                  <a:lumOff val="2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Postnatal (0 - 6 </a:t>
            </a:r>
            <a:r>
              <a:rPr lang="en-GB" sz="1600" b="1" kern="10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mths</a:t>
            </a: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FDECC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your baby</a:t>
            </a: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your preterm or sick baby in hospital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your preterm or sick baby now you are home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3AA0ED-6DB6-8D9D-3F31-C5B8DD33C586}"/>
              </a:ext>
            </a:extLst>
          </p:cNvPr>
          <p:cNvSpPr txBox="1"/>
          <p:nvPr/>
        </p:nvSpPr>
        <p:spPr>
          <a:xfrm>
            <a:off x="3931038" y="1844285"/>
            <a:ext cx="4248968" cy="34620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800"/>
              </a:spcAft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Children &amp; Young People </a:t>
            </a:r>
            <a:r>
              <a:rPr lang="en-GB" sz="14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(6mths to 19+ yrs)</a:t>
            </a:r>
            <a:endParaRPr lang="en-GB" sz="1400" kern="100"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FDECC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your child: from toddler to teenager</a:t>
            </a: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your child with additional needs</a:t>
            </a: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your child's feelings</a:t>
            </a: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your child's mental health and wellbeing</a:t>
            </a:r>
          </a:p>
          <a:p>
            <a:pPr marL="342900" lvl="0" indent="-342900"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the impact of the pandemic on your child</a:t>
            </a:r>
          </a:p>
          <a:p>
            <a:pPr marL="342900" indent="-342900"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 in a changing world</a:t>
            </a:r>
          </a:p>
          <a:p>
            <a:pPr marL="342900" indent="-342900"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deaf child for hearing parents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endParaRPr lang="en-GB" sz="1400" kern="10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1F4C3-7344-E199-52C5-60024B03D927}"/>
              </a:ext>
            </a:extLst>
          </p:cNvPr>
          <p:cNvSpPr txBox="1"/>
          <p:nvPr/>
        </p:nvSpPr>
        <p:spPr>
          <a:xfrm>
            <a:off x="8291589" y="1826351"/>
            <a:ext cx="3531603" cy="3359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Preteen to teenager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FDECC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your teenager's brain</a:t>
            </a: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Moving up to secondary school for children with additional needs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the impact of the pandemic on your teenager</a:t>
            </a:r>
            <a:endParaRPr lang="en-GB" sz="1600" b="1" kern="10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DECC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For Teenagers Only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FDECC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your brain</a:t>
            </a: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your feelings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DECC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For Adults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highlight>
                <a:srgbClr val="FFDECC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Understanding your relationships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Understanding your own trauma</a:t>
            </a:r>
            <a:endParaRPr lang="en-GB" sz="1400" kern="100">
              <a:solidFill>
                <a:schemeClr val="tx1">
                  <a:lumMod val="75000"/>
                  <a:lumOff val="25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499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21E89F2-A939-D659-1BC6-45FCF5EAABA8}"/>
              </a:ext>
            </a:extLst>
          </p:cNvPr>
          <p:cNvGrpSpPr/>
          <p:nvPr/>
        </p:nvGrpSpPr>
        <p:grpSpPr>
          <a:xfrm rot="560684">
            <a:off x="10449204" y="3473517"/>
            <a:ext cx="873535" cy="1751450"/>
            <a:chOff x="11333952" y="2779123"/>
            <a:chExt cx="1350254" cy="2707277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B6681D51-BFA0-9766-7134-3A859985E5EF}"/>
                </a:ext>
              </a:extLst>
            </p:cNvPr>
            <p:cNvSpPr/>
            <p:nvPr/>
          </p:nvSpPr>
          <p:spPr>
            <a:xfrm>
              <a:off x="11333952" y="2779123"/>
              <a:ext cx="1350254" cy="2707277"/>
            </a:xfrm>
            <a:custGeom>
              <a:avLst/>
              <a:gdLst/>
              <a:ahLst/>
              <a:cxnLst/>
              <a:rect l="l" t="t" r="r" b="b"/>
              <a:pathLst>
                <a:path w="1350254" h="2707277">
                  <a:moveTo>
                    <a:pt x="0" y="0"/>
                  </a:moveTo>
                  <a:lnTo>
                    <a:pt x="1350254" y="0"/>
                  </a:lnTo>
                  <a:lnTo>
                    <a:pt x="1350254" y="2707277"/>
                  </a:lnTo>
                  <a:lnTo>
                    <a:pt x="0" y="2707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41CA3A48-380F-C8C2-40C0-965535FC90F1}"/>
                </a:ext>
              </a:extLst>
            </p:cNvPr>
            <p:cNvSpPr/>
            <p:nvPr/>
          </p:nvSpPr>
          <p:spPr>
            <a:xfrm>
              <a:off x="11512973" y="3381086"/>
              <a:ext cx="992212" cy="1503351"/>
            </a:xfrm>
            <a:custGeom>
              <a:avLst/>
              <a:gdLst/>
              <a:ahLst/>
              <a:cxnLst/>
              <a:rect l="l" t="t" r="r" b="b"/>
              <a:pathLst>
                <a:path w="992212" h="1503351">
                  <a:moveTo>
                    <a:pt x="0" y="0"/>
                  </a:moveTo>
                  <a:lnTo>
                    <a:pt x="992212" y="0"/>
                  </a:lnTo>
                  <a:lnTo>
                    <a:pt x="992212" y="1503351"/>
                  </a:lnTo>
                  <a:lnTo>
                    <a:pt x="0" y="1503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65B1175-0576-493B-CE0F-044D6E61E4A9}"/>
              </a:ext>
            </a:extLst>
          </p:cNvPr>
          <p:cNvSpPr/>
          <p:nvPr/>
        </p:nvSpPr>
        <p:spPr>
          <a:xfrm rot="572057">
            <a:off x="10511665" y="3514828"/>
            <a:ext cx="749777" cy="1673479"/>
          </a:xfrm>
          <a:prstGeom prst="roundRect">
            <a:avLst>
              <a:gd name="adj" fmla="val 10496"/>
            </a:avLst>
          </a:prstGeom>
          <a:solidFill>
            <a:srgbClr val="FFD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9A1F80-7D14-EE6D-3069-48E2D5A9A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630353"/>
            <a:ext cx="7693324" cy="1420615"/>
          </a:xfrm>
        </p:spPr>
        <p:txBody>
          <a:bodyPr/>
          <a:lstStyle/>
          <a:p>
            <a:r>
              <a:rPr lang="en-GB" sz="2800">
                <a:cs typeface="Arial" panose="020B0604020202020204" pitchFamily="34" charset="0"/>
              </a:rPr>
              <a:t>Access online</a:t>
            </a:r>
            <a:endParaRPr lang="en-GB" sz="28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00CD83-0553-C1F4-C8EF-2B3C41DAE843}"/>
              </a:ext>
            </a:extLst>
          </p:cNvPr>
          <p:cNvGrpSpPr/>
          <p:nvPr/>
        </p:nvGrpSpPr>
        <p:grpSpPr>
          <a:xfrm>
            <a:off x="6273513" y="1985893"/>
            <a:ext cx="3340423" cy="2363349"/>
            <a:chOff x="4032080" y="1371600"/>
            <a:chExt cx="5815972" cy="4114800"/>
          </a:xfrm>
        </p:grpSpPr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6BBE6DB5-1416-615D-EEE1-3E6A8DD06236}"/>
                </a:ext>
              </a:extLst>
            </p:cNvPr>
            <p:cNvSpPr/>
            <p:nvPr/>
          </p:nvSpPr>
          <p:spPr>
            <a:xfrm>
              <a:off x="4032080" y="1371600"/>
              <a:ext cx="5815972" cy="4114800"/>
            </a:xfrm>
            <a:custGeom>
              <a:avLst/>
              <a:gdLst/>
              <a:ahLst/>
              <a:cxnLst/>
              <a:rect l="l" t="t" r="r" b="b"/>
              <a:pathLst>
                <a:path w="5815972" h="4114800">
                  <a:moveTo>
                    <a:pt x="0" y="0"/>
                  </a:moveTo>
                  <a:lnTo>
                    <a:pt x="5815972" y="0"/>
                  </a:lnTo>
                  <a:lnTo>
                    <a:pt x="581597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9D3E8C5-73B7-272B-A39F-28E54FB822E1}"/>
                </a:ext>
              </a:extLst>
            </p:cNvPr>
            <p:cNvSpPr/>
            <p:nvPr/>
          </p:nvSpPr>
          <p:spPr>
            <a:xfrm>
              <a:off x="5151710" y="2287325"/>
              <a:ext cx="3576712" cy="983596"/>
            </a:xfrm>
            <a:custGeom>
              <a:avLst/>
              <a:gdLst/>
              <a:ahLst/>
              <a:cxnLst/>
              <a:rect l="l" t="t" r="r" b="b"/>
              <a:pathLst>
                <a:path w="3576712" h="983596">
                  <a:moveTo>
                    <a:pt x="0" y="0"/>
                  </a:moveTo>
                  <a:lnTo>
                    <a:pt x="3576712" y="0"/>
                  </a:lnTo>
                  <a:lnTo>
                    <a:pt x="3576712" y="983596"/>
                  </a:lnTo>
                  <a:lnTo>
                    <a:pt x="0" y="983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49B5B3-2E75-47C4-3BDF-499DDF35C2B6}"/>
              </a:ext>
            </a:extLst>
          </p:cNvPr>
          <p:cNvGrpSpPr/>
          <p:nvPr/>
        </p:nvGrpSpPr>
        <p:grpSpPr>
          <a:xfrm rot="21271541">
            <a:off x="9856706" y="1420389"/>
            <a:ext cx="1221382" cy="1653309"/>
            <a:chOff x="-492205" y="2299318"/>
            <a:chExt cx="2354457" cy="3187082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D3451A8-6E45-65A9-7D00-B3B4B16D8623}"/>
                </a:ext>
              </a:extLst>
            </p:cNvPr>
            <p:cNvSpPr/>
            <p:nvPr/>
          </p:nvSpPr>
          <p:spPr>
            <a:xfrm>
              <a:off x="-492205" y="2299318"/>
              <a:ext cx="2354457" cy="3187082"/>
            </a:xfrm>
            <a:custGeom>
              <a:avLst/>
              <a:gdLst/>
              <a:ahLst/>
              <a:cxnLst/>
              <a:rect l="l" t="t" r="r" b="b"/>
              <a:pathLst>
                <a:path w="2354457" h="3187082">
                  <a:moveTo>
                    <a:pt x="0" y="0"/>
                  </a:moveTo>
                  <a:lnTo>
                    <a:pt x="2354457" y="0"/>
                  </a:lnTo>
                  <a:lnTo>
                    <a:pt x="2354457" y="3187082"/>
                  </a:lnTo>
                  <a:lnTo>
                    <a:pt x="0" y="3187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59C31EF-859D-7542-9060-F06AE4F90BB0}"/>
                </a:ext>
              </a:extLst>
            </p:cNvPr>
            <p:cNvSpPr/>
            <p:nvPr/>
          </p:nvSpPr>
          <p:spPr>
            <a:xfrm>
              <a:off x="47069" y="2779123"/>
              <a:ext cx="1275910" cy="1933198"/>
            </a:xfrm>
            <a:custGeom>
              <a:avLst/>
              <a:gdLst/>
              <a:ahLst/>
              <a:cxnLst/>
              <a:rect l="l" t="t" r="r" b="b"/>
              <a:pathLst>
                <a:path w="1275910" h="1933198">
                  <a:moveTo>
                    <a:pt x="0" y="0"/>
                  </a:moveTo>
                  <a:lnTo>
                    <a:pt x="1275910" y="0"/>
                  </a:lnTo>
                  <a:lnTo>
                    <a:pt x="1275910" y="1933198"/>
                  </a:lnTo>
                  <a:lnTo>
                    <a:pt x="0" y="1933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A4CAA54E-2A27-55D7-65D8-F92CACF19CAA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732862" y="1853324"/>
            <a:ext cx="5363138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r>
              <a:rPr kumimoji="0" lang="en-US" altLang="en-US" sz="160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Online and on-demand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endParaRPr kumimoji="0" lang="en-US" altLang="en-US" sz="160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r>
              <a:rPr kumimoji="0" lang="en-US" altLang="en-US" sz="160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Mix of audio, video, and text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endParaRPr kumimoji="0" lang="en-US" altLang="en-US" sz="160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r>
              <a:rPr kumimoji="0" lang="en-US" altLang="en-US" sz="160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Short modules that fit around family life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endParaRPr kumimoji="0" lang="en-US" altLang="en-US" sz="160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r>
              <a:rPr kumimoji="0" lang="en-US" altLang="en-US" sz="160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Learn anytime, at your own pace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endParaRPr kumimoji="0" lang="en-US" altLang="en-US" sz="160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r>
              <a:rPr kumimoji="0" lang="en-US" altLang="en-US" sz="160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Works on smartphones, tablets, or PCs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endParaRPr kumimoji="0" lang="en-US" altLang="en-US" sz="1600" i="0" u="none" strike="noStrike" cap="none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5127D"/>
              </a:buClr>
            </a:pPr>
            <a:r>
              <a:rPr kumimoji="0" lang="en-US" altLang="en-US" sz="160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</a:rPr>
              <a:t>Help at Family Hubs for those without digital access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FB6434-2F2C-73BE-3534-BF3D14D07356}"/>
              </a:ext>
            </a:extLst>
          </p:cNvPr>
          <p:cNvSpPr/>
          <p:nvPr/>
        </p:nvSpPr>
        <p:spPr>
          <a:xfrm>
            <a:off x="6794868" y="2093976"/>
            <a:ext cx="2285124" cy="1420614"/>
          </a:xfrm>
          <a:prstGeom prst="rect">
            <a:avLst/>
          </a:prstGeom>
          <a:solidFill>
            <a:srgbClr val="FFD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FFDECC"/>
              </a:highlight>
            </a:endParaRPr>
          </a:p>
        </p:txBody>
      </p:sp>
      <p:pic>
        <p:nvPicPr>
          <p:cNvPr id="18" name="Picture 17" descr="A purple and black logo&#10;&#10;AI-generated content may be incorrect.">
            <a:extLst>
              <a:ext uri="{FF2B5EF4-FFF2-40B4-BE49-F238E27FC236}">
                <a16:creationId xmlns:a16="http://schemas.microsoft.com/office/drawing/2014/main" id="{BF6BA91F-C3EF-5C27-9754-E42F657E63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932" y="2210513"/>
            <a:ext cx="2048840" cy="2677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7F1C8C-27F9-0022-94E2-7C2B89DEE7AE}"/>
              </a:ext>
            </a:extLst>
          </p:cNvPr>
          <p:cNvSpPr/>
          <p:nvPr/>
        </p:nvSpPr>
        <p:spPr>
          <a:xfrm rot="5065469">
            <a:off x="9826826" y="1663775"/>
            <a:ext cx="1282093" cy="1101238"/>
          </a:xfrm>
          <a:prstGeom prst="rect">
            <a:avLst/>
          </a:prstGeom>
          <a:solidFill>
            <a:srgbClr val="FFD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A purple and black logo&#10;&#10;AI-generated content may be incorrect.">
            <a:extLst>
              <a:ext uri="{FF2B5EF4-FFF2-40B4-BE49-F238E27FC236}">
                <a16:creationId xmlns:a16="http://schemas.microsoft.com/office/drawing/2014/main" id="{70B8CFBF-90C7-B44A-9083-9A9C6C7F40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3825">
            <a:off x="9886987" y="1679708"/>
            <a:ext cx="1014353" cy="132555"/>
          </a:xfrm>
          <a:prstGeom prst="rect">
            <a:avLst/>
          </a:prstGeom>
        </p:spPr>
      </p:pic>
      <p:pic>
        <p:nvPicPr>
          <p:cNvPr id="22" name="Picture 21" descr="A purple and black logo&#10;&#10;AI-generated content may be incorrect.">
            <a:extLst>
              <a:ext uri="{FF2B5EF4-FFF2-40B4-BE49-F238E27FC236}">
                <a16:creationId xmlns:a16="http://schemas.microsoft.com/office/drawing/2014/main" id="{E9105949-D6CA-E088-86FA-2FC0C90B11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4716">
            <a:off x="10662994" y="3813800"/>
            <a:ext cx="642122" cy="83912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AD6A9CA-4618-D571-29EB-5354B129501E}"/>
              </a:ext>
            </a:extLst>
          </p:cNvPr>
          <p:cNvSpPr/>
          <p:nvPr/>
        </p:nvSpPr>
        <p:spPr>
          <a:xfrm rot="572057">
            <a:off x="10805586" y="3510542"/>
            <a:ext cx="421858" cy="91200"/>
          </a:xfrm>
          <a:prstGeom prst="roundRect">
            <a:avLst>
              <a:gd name="adj" fmla="val 34969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08154A-ED44-E41A-B47F-3D059B6552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794" y="2175186"/>
            <a:ext cx="3203202" cy="15544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628FF1-22C0-C892-B2C5-49DF38148B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863" y="1868405"/>
            <a:ext cx="1812192" cy="1161022"/>
          </a:xfrm>
          <a:prstGeom prst="rect">
            <a:avLst/>
          </a:prstGeom>
        </p:spPr>
      </p:pic>
      <p:pic>
        <p:nvPicPr>
          <p:cNvPr id="23" name="Picture 22" descr="A person kissing a child&#10;&#10;AI-generated content may be incorrect.">
            <a:extLst>
              <a:ext uri="{FF2B5EF4-FFF2-40B4-BE49-F238E27FC236}">
                <a16:creationId xmlns:a16="http://schemas.microsoft.com/office/drawing/2014/main" id="{E81367E9-848D-1FB9-CB98-609A8F85F9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42" y="3979060"/>
            <a:ext cx="1629310" cy="138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9659E-D8BC-97D7-42D0-4D5387E5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540420"/>
            <a:ext cx="9106978" cy="517348"/>
          </a:xfrm>
        </p:spPr>
        <p:txBody>
          <a:bodyPr/>
          <a:lstStyle/>
          <a:p>
            <a:r>
              <a:rPr lang="en-GB" sz="2800">
                <a:cs typeface="Arial" panose="020B0604020202020204" pitchFamily="34" charset="0"/>
              </a:rPr>
              <a:t>Language options - </a:t>
            </a:r>
            <a:r>
              <a:rPr lang="en-GB" sz="2800" b="1"/>
              <a:t>togetherness.co.uk/pathway-library/</a:t>
            </a:r>
            <a:br>
              <a:rPr lang="en-GB" sz="2800"/>
            </a:br>
            <a:endParaRPr lang="en-GB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C517F-225B-87D8-2D0E-6B774FCFB3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</a:pPr>
            <a:endParaRPr lang="en-GB" sz="1800" b="1" kern="100">
              <a:solidFill>
                <a:srgbClr val="07355D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B989EEF-A7A4-BA60-EA1E-6413C09A2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62" y="1543695"/>
            <a:ext cx="4286809" cy="204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Some courses are available translated into languages including Modern Standard Arabic, Polish, Urdu, and various other languages.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The full library supports auto-translation through Google Translate, which offers over 200 languages.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85A083-FEA8-9498-3911-2D9379829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75" y="5181069"/>
            <a:ext cx="1808477" cy="9218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F690F2-32C7-5D02-C94B-96F05DA9C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2" r="-841" b="17417"/>
          <a:stretch>
            <a:fillRect/>
          </a:stretch>
        </p:blipFill>
        <p:spPr>
          <a:xfrm>
            <a:off x="7961978" y="4005072"/>
            <a:ext cx="4067747" cy="1883791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4DEC1B-01C8-25F4-581A-8EEA57DD2E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8"/>
          <a:stretch>
            <a:fillRect/>
          </a:stretch>
        </p:blipFill>
        <p:spPr>
          <a:xfrm>
            <a:off x="5965364" y="1628182"/>
            <a:ext cx="4447299" cy="30409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732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DF996-A944-B22D-9173-1C1E67E07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482946"/>
            <a:ext cx="4363528" cy="381433"/>
          </a:xfrm>
        </p:spPr>
        <p:txBody>
          <a:bodyPr/>
          <a:lstStyle/>
          <a:p>
            <a:r>
              <a:rPr lang="en-GB" sz="2800">
                <a:cs typeface="Arial" panose="020B0604020202020204" pitchFamily="34" charset="0"/>
              </a:rPr>
              <a:t>Find Togetherness online</a:t>
            </a:r>
            <a:br>
              <a:rPr lang="en-GB" sz="2400">
                <a:latin typeface="Lexend" pitchFamily="2" charset="0"/>
                <a:cs typeface="Arial" panose="020B0604020202020204" pitchFamily="34" charset="0"/>
              </a:rPr>
            </a:br>
            <a:br>
              <a:rPr lang="en-GB" sz="2400">
                <a:latin typeface="Lexend" pitchFamily="2" charset="0"/>
                <a:cs typeface="Arial" panose="020B0604020202020204" pitchFamily="34" charset="0"/>
              </a:rPr>
            </a:br>
            <a:br>
              <a:rPr lang="en-GB" sz="2400">
                <a:latin typeface="Lexend" pitchFamily="2" charset="0"/>
                <a:cs typeface="Arial" panose="020B0604020202020204" pitchFamily="34" charset="0"/>
              </a:rPr>
            </a:br>
            <a:br>
              <a:rPr lang="en-GB" sz="2400">
                <a:latin typeface="Lexend" pitchFamily="2" charset="0"/>
                <a:cs typeface="Arial" panose="020B0604020202020204" pitchFamily="34" charset="0"/>
              </a:rPr>
            </a:br>
            <a:r>
              <a:rPr lang="en-GB" sz="2400" b="1">
                <a:cs typeface="Arial" panose="020B0604020202020204" pitchFamily="34" charset="0"/>
                <a:hlinkClick r:id="rId3"/>
              </a:rPr>
              <a:t>togetherness</a:t>
            </a:r>
            <a:r>
              <a:rPr lang="en-GB" sz="2000" b="1">
                <a:cs typeface="Arial" panose="020B0604020202020204" pitchFamily="34" charset="0"/>
                <a:hlinkClick r:id="rId3"/>
              </a:rPr>
              <a:t>.co.uk</a:t>
            </a:r>
            <a:endParaRPr lang="en-GB" sz="2400" b="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BFD240-B674-670C-9B8C-A5416D674C7A}"/>
              </a:ext>
            </a:extLst>
          </p:cNvPr>
          <p:cNvGrpSpPr/>
          <p:nvPr/>
        </p:nvGrpSpPr>
        <p:grpSpPr>
          <a:xfrm>
            <a:off x="275797" y="2542176"/>
            <a:ext cx="4363528" cy="3087196"/>
            <a:chOff x="3085003" y="1936549"/>
            <a:chExt cx="3340423" cy="2363349"/>
          </a:xfrm>
        </p:grpSpPr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11C5FDC7-57C7-7EB3-1246-C13E694D300C}"/>
                </a:ext>
              </a:extLst>
            </p:cNvPr>
            <p:cNvSpPr/>
            <p:nvPr/>
          </p:nvSpPr>
          <p:spPr>
            <a:xfrm>
              <a:off x="3085003" y="1936549"/>
              <a:ext cx="3340423" cy="2363349"/>
            </a:xfrm>
            <a:custGeom>
              <a:avLst/>
              <a:gdLst/>
              <a:ahLst/>
              <a:cxnLst/>
              <a:rect l="l" t="t" r="r" b="b"/>
              <a:pathLst>
                <a:path w="5815972" h="4114800">
                  <a:moveTo>
                    <a:pt x="0" y="0"/>
                  </a:moveTo>
                  <a:lnTo>
                    <a:pt x="5815972" y="0"/>
                  </a:lnTo>
                  <a:lnTo>
                    <a:pt x="581597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A503B1E-668E-8D4C-CACD-8F3CC0BBD4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30703" y="2107612"/>
              <a:ext cx="2018530" cy="1303518"/>
            </a:xfrm>
            <a:prstGeom prst="rect">
              <a:avLst/>
            </a:prstGeom>
          </p:spPr>
        </p:pic>
      </p:grpSp>
      <p:pic>
        <p:nvPicPr>
          <p:cNvPr id="26" name="Picture 25" descr="A screenshot of a web page&#10;&#10;AI-generated content may be incorrect.">
            <a:extLst>
              <a:ext uri="{FF2B5EF4-FFF2-40B4-BE49-F238E27FC236}">
                <a16:creationId xmlns:a16="http://schemas.microsoft.com/office/drawing/2014/main" id="{C755D361-DAB5-3C41-BB60-25CC015BFA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98"/>
          <a:stretch>
            <a:fillRect/>
          </a:stretch>
        </p:blipFill>
        <p:spPr>
          <a:xfrm>
            <a:off x="959278" y="2647137"/>
            <a:ext cx="2972566" cy="188534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86A507B-FC56-DA01-367C-70D6AC4D86C9}"/>
              </a:ext>
            </a:extLst>
          </p:cNvPr>
          <p:cNvSpPr txBox="1"/>
          <p:nvPr/>
        </p:nvSpPr>
        <p:spPr>
          <a:xfrm>
            <a:off x="4781488" y="1778746"/>
            <a:ext cx="72054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>
                <a:solidFill>
                  <a:srgbClr val="CE0F69"/>
                </a:solidFill>
                <a:latin typeface="+mj-lt"/>
                <a:cs typeface="Arial" panose="020B0604020202020204" pitchFamily="34" charset="0"/>
                <a:hlinkClick r:id="rId7"/>
              </a:rPr>
              <a:t>fyi.bradford.gov.uk/parenting-programme-pathway</a:t>
            </a:r>
            <a:endParaRPr lang="en-GB" sz="2400" b="1">
              <a:solidFill>
                <a:srgbClr val="CE0F69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6D5187-C600-DE43-101E-A2CA489FF8F4}"/>
              </a:ext>
            </a:extLst>
          </p:cNvPr>
          <p:cNvGrpSpPr/>
          <p:nvPr/>
        </p:nvGrpSpPr>
        <p:grpSpPr>
          <a:xfrm>
            <a:off x="5029200" y="2542176"/>
            <a:ext cx="4586672" cy="3087196"/>
            <a:chOff x="1171575" y="2014312"/>
            <a:chExt cx="3340423" cy="2363349"/>
          </a:xfrm>
        </p:grpSpPr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A2C48E8F-B816-79A1-55CB-E10D61C82A88}"/>
                </a:ext>
              </a:extLst>
            </p:cNvPr>
            <p:cNvSpPr/>
            <p:nvPr/>
          </p:nvSpPr>
          <p:spPr>
            <a:xfrm>
              <a:off x="1171575" y="2014312"/>
              <a:ext cx="3340423" cy="2363349"/>
            </a:xfrm>
            <a:custGeom>
              <a:avLst/>
              <a:gdLst/>
              <a:ahLst/>
              <a:cxnLst/>
              <a:rect l="l" t="t" r="r" b="b"/>
              <a:pathLst>
                <a:path w="5815972" h="4114800">
                  <a:moveTo>
                    <a:pt x="0" y="0"/>
                  </a:moveTo>
                  <a:lnTo>
                    <a:pt x="5815972" y="0"/>
                  </a:lnTo>
                  <a:lnTo>
                    <a:pt x="581597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pic>
          <p:nvPicPr>
            <p:cNvPr id="6" name="Picture 5" descr="A logo with colorful circles and text&#10;&#10;Description automatically generated">
              <a:extLst>
                <a:ext uri="{FF2B5EF4-FFF2-40B4-BE49-F238E27FC236}">
                  <a16:creationId xmlns:a16="http://schemas.microsoft.com/office/drawing/2014/main" id="{E64EDEAA-01B1-1FEE-8C68-706F5627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7693" y="2248740"/>
              <a:ext cx="1226958" cy="117502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29AD8C1-17E3-368D-61E1-4EDAD74CFC64}"/>
              </a:ext>
            </a:extLst>
          </p:cNvPr>
          <p:cNvGrpSpPr/>
          <p:nvPr/>
        </p:nvGrpSpPr>
        <p:grpSpPr>
          <a:xfrm>
            <a:off x="6984959" y="570640"/>
            <a:ext cx="1074568" cy="932802"/>
            <a:chOff x="5698013" y="997670"/>
            <a:chExt cx="1074568" cy="93280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0578145-0B77-BA8B-C228-01CC08DAAE68}"/>
                </a:ext>
              </a:extLst>
            </p:cNvPr>
            <p:cNvSpPr/>
            <p:nvPr/>
          </p:nvSpPr>
          <p:spPr>
            <a:xfrm>
              <a:off x="5698013" y="997670"/>
              <a:ext cx="1074568" cy="932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7" name="Picture 36" descr="A logo with colorful circles and text&#10;&#10;Description automatically generated">
              <a:extLst>
                <a:ext uri="{FF2B5EF4-FFF2-40B4-BE49-F238E27FC236}">
                  <a16:creationId xmlns:a16="http://schemas.microsoft.com/office/drawing/2014/main" id="{5B0F8E01-5436-5C1F-6CCB-6ABA067A0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361"/>
            <a:stretch>
              <a:fillRect/>
            </a:stretch>
          </p:blipFill>
          <p:spPr>
            <a:xfrm>
              <a:off x="5698013" y="1094712"/>
              <a:ext cx="1074568" cy="757799"/>
            </a:xfrm>
            <a:prstGeom prst="rect">
              <a:avLst/>
            </a:prstGeom>
          </p:spPr>
        </p:pic>
      </p:grpSp>
      <p:pic>
        <p:nvPicPr>
          <p:cNvPr id="42" name="Graphic 41" descr="Line arrow: Counter-clockwise curve with solid fill">
            <a:extLst>
              <a:ext uri="{FF2B5EF4-FFF2-40B4-BE49-F238E27FC236}">
                <a16:creationId xmlns:a16="http://schemas.microsoft.com/office/drawing/2014/main" id="{E3D5FE05-C04F-04A6-1B50-D4C44B4B1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9858489" flipH="1">
            <a:off x="2910828" y="2137457"/>
            <a:ext cx="914400" cy="914400"/>
          </a:xfrm>
          <a:prstGeom prst="rect">
            <a:avLst/>
          </a:prstGeom>
        </p:spPr>
      </p:pic>
      <p:pic>
        <p:nvPicPr>
          <p:cNvPr id="7" name="Picture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2EF53B04-23B8-6237-36E7-A26F725EF5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389" y="2700895"/>
            <a:ext cx="2937455" cy="1806074"/>
          </a:xfrm>
          <a:prstGeom prst="rect">
            <a:avLst/>
          </a:prstGeom>
        </p:spPr>
      </p:pic>
      <p:pic>
        <p:nvPicPr>
          <p:cNvPr id="28" name="Picture 27" descr="A screenshot of a website&#10;&#10;AI-generated content may be incorrect.">
            <a:extLst>
              <a:ext uri="{FF2B5EF4-FFF2-40B4-BE49-F238E27FC236}">
                <a16:creationId xmlns:a16="http://schemas.microsoft.com/office/drawing/2014/main" id="{15D87796-3891-AD28-A900-D8D3A35D9B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8" t="-2001" r="313" b="2001"/>
          <a:stretch>
            <a:fillRect/>
          </a:stretch>
        </p:blipFill>
        <p:spPr>
          <a:xfrm>
            <a:off x="7884207" y="2921955"/>
            <a:ext cx="4131167" cy="232590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Line arrow: Counter-clockwise curve with solid fill">
            <a:extLst>
              <a:ext uri="{FF2B5EF4-FFF2-40B4-BE49-F238E27FC236}">
                <a16:creationId xmlns:a16="http://schemas.microsoft.com/office/drawing/2014/main" id="{F5507B46-9EE4-631F-8AB7-6EC8B06E2E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042497">
            <a:off x="5078592" y="2344413"/>
            <a:ext cx="914400" cy="914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19B642E-F2DF-2452-4AE7-C9C3B874D5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9" b="5321"/>
          <a:stretch>
            <a:fillRect/>
          </a:stretch>
        </p:blipFill>
        <p:spPr>
          <a:xfrm>
            <a:off x="6772581" y="4310510"/>
            <a:ext cx="636690" cy="192483"/>
          </a:xfrm>
          <a:prstGeom prst="rect">
            <a:avLst/>
          </a:prstGeom>
        </p:spPr>
      </p:pic>
      <p:pic>
        <p:nvPicPr>
          <p:cNvPr id="40" name="Graphic 39" descr="Line arrow: Slight curve with solid fill">
            <a:extLst>
              <a:ext uri="{FF2B5EF4-FFF2-40B4-BE49-F238E27FC236}">
                <a16:creationId xmlns:a16="http://schemas.microsoft.com/office/drawing/2014/main" id="{D12BE10F-0253-89D7-D1AE-8A9B546FA3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1053730">
            <a:off x="7187373" y="3965580"/>
            <a:ext cx="1074825" cy="107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58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A6406-2725-BDC3-6CF2-63F95E3F5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518765"/>
            <a:ext cx="6801928" cy="664204"/>
          </a:xfrm>
        </p:spPr>
        <p:txBody>
          <a:bodyPr/>
          <a:lstStyle/>
          <a:p>
            <a:r>
              <a:rPr lang="en-GB" sz="2800">
                <a:cs typeface="Arial" panose="020B0604020202020204" pitchFamily="34" charset="0"/>
              </a:rPr>
              <a:t>Signing Up</a:t>
            </a:r>
            <a:endParaRPr lang="en-GB" sz="280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A2824AA-6DFA-D31E-26E1-5000F8119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61" y="1623657"/>
            <a:ext cx="5586679" cy="83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Sign up to the courses are anonymous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Certificates are available for certain courses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C7CF6D-2D1C-1819-5A2E-18C38479C01C}"/>
              </a:ext>
            </a:extLst>
          </p:cNvPr>
          <p:cNvGrpSpPr/>
          <p:nvPr/>
        </p:nvGrpSpPr>
        <p:grpSpPr>
          <a:xfrm>
            <a:off x="6675796" y="729377"/>
            <a:ext cx="3944112" cy="4933917"/>
            <a:chOff x="6896028" y="672144"/>
            <a:chExt cx="3944112" cy="493391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3BC66A-FC09-FAFA-E48F-B1A213E12711}"/>
                </a:ext>
              </a:extLst>
            </p:cNvPr>
            <p:cNvSpPr/>
            <p:nvPr/>
          </p:nvSpPr>
          <p:spPr>
            <a:xfrm>
              <a:off x="6896028" y="5526086"/>
              <a:ext cx="3944111" cy="799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66DEB496-A40C-17F1-43EF-44DA0644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96028" y="672144"/>
              <a:ext cx="3944112" cy="2426971"/>
            </a:xfrm>
            <a:prstGeom prst="rect">
              <a:avLst/>
            </a:prstGeom>
            <a:effectLst/>
          </p:spPr>
        </p:pic>
        <p:pic>
          <p:nvPicPr>
            <p:cNvPr id="6" name="Picture 5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14210214-35FD-3BAF-90A6-ACDFC50DB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6028" y="3099115"/>
              <a:ext cx="3944111" cy="2426971"/>
            </a:xfrm>
            <a:prstGeom prst="rect">
              <a:avLst/>
            </a:prstGeom>
            <a:effectLst/>
          </p:spPr>
        </p:pic>
      </p:grpSp>
      <p:pic>
        <p:nvPicPr>
          <p:cNvPr id="19" name="Picture 18" descr="A green sign with white text&#10;&#10;AI-generated content may be incorrect.">
            <a:extLst>
              <a:ext uri="{FF2B5EF4-FFF2-40B4-BE49-F238E27FC236}">
                <a16:creationId xmlns:a16="http://schemas.microsoft.com/office/drawing/2014/main" id="{FAB2D167-BB9D-AE3F-8116-C295E724B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51" y="3274495"/>
            <a:ext cx="2097462" cy="617857"/>
          </a:xfrm>
          <a:prstGeom prst="rect">
            <a:avLst/>
          </a:prstGeom>
        </p:spPr>
      </p:pic>
      <p:pic>
        <p:nvPicPr>
          <p:cNvPr id="20" name="Graphic 19" descr="Line arrow: Counter-clockwise curve with solid fill">
            <a:extLst>
              <a:ext uri="{FF2B5EF4-FFF2-40B4-BE49-F238E27FC236}">
                <a16:creationId xmlns:a16="http://schemas.microsoft.com/office/drawing/2014/main" id="{6153232E-6384-3895-797B-E20FEBD4E3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981831">
            <a:off x="5929529" y="3071239"/>
            <a:ext cx="914400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3D8AA3-F505-12A4-3C4B-501D59C578D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2907" r="40590"/>
          <a:stretch>
            <a:fillRect/>
          </a:stretch>
        </p:blipFill>
        <p:spPr>
          <a:xfrm>
            <a:off x="732861" y="4293093"/>
            <a:ext cx="5144569" cy="1219120"/>
          </a:xfrm>
          <a:prstGeom prst="rect">
            <a:avLst/>
          </a:prstGeom>
        </p:spPr>
      </p:pic>
      <p:pic>
        <p:nvPicPr>
          <p:cNvPr id="9" name="Graphic 8" descr="Line arrow: Counter-clockwise curve with solid fill">
            <a:extLst>
              <a:ext uri="{FF2B5EF4-FFF2-40B4-BE49-F238E27FC236}">
                <a16:creationId xmlns:a16="http://schemas.microsoft.com/office/drawing/2014/main" id="{C6BCE309-24C6-EB40-86CB-FF12B6C870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981831">
            <a:off x="3448770" y="5103925"/>
            <a:ext cx="816577" cy="81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70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B6E66-BD59-B1C7-0688-C5C17966A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D6115-51DB-4E8C-5321-20AC45273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441767"/>
            <a:ext cx="6801928" cy="664204"/>
          </a:xfrm>
        </p:spPr>
        <p:txBody>
          <a:bodyPr/>
          <a:lstStyle/>
          <a:p>
            <a:r>
              <a:rPr lang="en-GB" sz="2800">
                <a:cs typeface="Arial" panose="020B0604020202020204" pitchFamily="34" charset="0"/>
              </a:rPr>
              <a:t>Using the Togetherness course library</a:t>
            </a:r>
            <a:endParaRPr lang="en-GB" sz="280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34E0CEE-ECCA-ECB3-30D5-2E30F7CEA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61" y="1285380"/>
            <a:ext cx="5586679" cy="109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 access the courses for free, all people will need is their post code and the access code – </a:t>
            </a: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BDPARENTS</a:t>
            </a:r>
            <a:endParaRPr lang="en-GB" sz="1600" b="1" kern="1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People can register for as many courses as they want</a:t>
            </a: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Flowchart: Delay 12">
            <a:extLst>
              <a:ext uri="{FF2B5EF4-FFF2-40B4-BE49-F238E27FC236}">
                <a16:creationId xmlns:a16="http://schemas.microsoft.com/office/drawing/2014/main" id="{316BA554-64A7-A24F-A80A-FF860AB16727}"/>
              </a:ext>
            </a:extLst>
          </p:cNvPr>
          <p:cNvSpPr/>
          <p:nvPr/>
        </p:nvSpPr>
        <p:spPr>
          <a:xfrm rot="16200000">
            <a:off x="903512" y="3560056"/>
            <a:ext cx="2129353" cy="2523435"/>
          </a:xfrm>
          <a:prstGeom prst="flowChartDelay">
            <a:avLst/>
          </a:prstGeom>
          <a:solidFill>
            <a:srgbClr val="F040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68AC5D-E588-3398-3B97-592F0BCB6A67}"/>
              </a:ext>
            </a:extLst>
          </p:cNvPr>
          <p:cNvSpPr txBox="1"/>
          <p:nvPr/>
        </p:nvSpPr>
        <p:spPr>
          <a:xfrm>
            <a:off x="857639" y="4141907"/>
            <a:ext cx="2252904" cy="1359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GB" sz="3600" b="1" kern="100">
                <a:solidFill>
                  <a:schemeClr val="bg1"/>
                </a:solidFill>
                <a:effectLst/>
                <a:latin typeface="Lexend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FREE! </a:t>
            </a:r>
          </a:p>
          <a:p>
            <a:pPr algn="ctr">
              <a:lnSpc>
                <a:spcPct val="107000"/>
              </a:lnSpc>
            </a:pPr>
            <a:r>
              <a:rPr lang="en-GB" b="1" kern="100">
                <a:solidFill>
                  <a:schemeClr val="bg1"/>
                </a:solidFill>
                <a:latin typeface="Lexend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With access code: </a:t>
            </a:r>
            <a:r>
              <a:rPr lang="en-GB" sz="2400" b="1" kern="100">
                <a:solidFill>
                  <a:schemeClr val="bg1"/>
                </a:solidFill>
                <a:latin typeface="Lexend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BDPARENTS</a:t>
            </a:r>
            <a:endParaRPr lang="en-GB" sz="1800" b="1" kern="100">
              <a:solidFill>
                <a:schemeClr val="bg1"/>
              </a:solidFill>
              <a:effectLst/>
              <a:latin typeface="Lexend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03259C-3CE9-23EE-597F-C822A8192206}"/>
              </a:ext>
            </a:extLst>
          </p:cNvPr>
          <p:cNvGrpSpPr/>
          <p:nvPr/>
        </p:nvGrpSpPr>
        <p:grpSpPr>
          <a:xfrm>
            <a:off x="6675796" y="1331914"/>
            <a:ext cx="5210175" cy="4130363"/>
            <a:chOff x="6830657" y="3800910"/>
            <a:chExt cx="5210175" cy="41303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4" name="Picture 23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39383CFA-181D-24BE-8BE3-A4B188944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3"/>
            <a:stretch>
              <a:fillRect/>
            </a:stretch>
          </p:blipFill>
          <p:spPr>
            <a:xfrm>
              <a:off x="6830657" y="3800910"/>
              <a:ext cx="5210175" cy="1023022"/>
            </a:xfrm>
            <a:prstGeom prst="rect">
              <a:avLst/>
            </a:prstGeom>
          </p:spPr>
        </p:pic>
        <p:pic>
          <p:nvPicPr>
            <p:cNvPr id="17" name="Picture 16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830DDF9B-54D6-6062-46FE-97CD1F5CD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434"/>
            <a:stretch>
              <a:fillRect/>
            </a:stretch>
          </p:blipFill>
          <p:spPr>
            <a:xfrm>
              <a:off x="6830657" y="4823932"/>
              <a:ext cx="5210175" cy="3107341"/>
            </a:xfrm>
            <a:prstGeom prst="rect">
              <a:avLst/>
            </a:prstGeom>
          </p:spPr>
        </p:pic>
      </p:grpSp>
      <p:pic>
        <p:nvPicPr>
          <p:cNvPr id="15" name="Picture 14" descr="A red rectangle with white text&#10;&#10;AI-generated content may be incorrect.">
            <a:extLst>
              <a:ext uri="{FF2B5EF4-FFF2-40B4-BE49-F238E27FC236}">
                <a16:creationId xmlns:a16="http://schemas.microsoft.com/office/drawing/2014/main" id="{B55B633B-5326-3312-8381-B7A6F03CDA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23" y="3196336"/>
            <a:ext cx="2023590" cy="774176"/>
          </a:xfrm>
          <a:prstGeom prst="rect">
            <a:avLst/>
          </a:prstGeom>
        </p:spPr>
      </p:pic>
      <p:pic>
        <p:nvPicPr>
          <p:cNvPr id="20" name="Graphic 19" descr="Line arrow: Counter-clockwise curve with solid fill">
            <a:extLst>
              <a:ext uri="{FF2B5EF4-FFF2-40B4-BE49-F238E27FC236}">
                <a16:creationId xmlns:a16="http://schemas.microsoft.com/office/drawing/2014/main" id="{5F43CEC2-4C25-641C-071B-819D91D655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981831">
            <a:off x="5929529" y="307123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42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384E-7B3E-6A98-5A39-E13C18180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472378"/>
            <a:ext cx="7693324" cy="1626946"/>
          </a:xfrm>
        </p:spPr>
        <p:txBody>
          <a:bodyPr/>
          <a:lstStyle/>
          <a:p>
            <a:r>
              <a:rPr lang="en-GB" sz="2800">
                <a:cs typeface="Arial" panose="020B0604020202020204" pitchFamily="34" charset="0"/>
              </a:rPr>
              <a:t>Promoting Togetherness to families</a:t>
            </a:r>
            <a:endParaRPr lang="en-GB" sz="28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EAE4C29-43A9-F1E4-54E6-3C9A7CF78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62" y="1538757"/>
            <a:ext cx="5363138" cy="313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Ongoing marketing campaign targeting families, workforce and partners.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can connect to families seeking support, if appropriate for their needs. 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Practitioners also encouraged to use the courses during one-to-one support with parents, if they are unable to access a group programme and/or require support to access the course digitally.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Clr>
                <a:srgbClr val="F5127D"/>
              </a:buClr>
            </a:pP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latin typeface="Raleway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2578C-A144-E9C5-5896-660089513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487" y="472378"/>
            <a:ext cx="2784471" cy="3952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17BFA97-1CBD-94A1-6819-8C0B28785C36}"/>
              </a:ext>
            </a:extLst>
          </p:cNvPr>
          <p:cNvGrpSpPr/>
          <p:nvPr/>
        </p:nvGrpSpPr>
        <p:grpSpPr>
          <a:xfrm>
            <a:off x="8577097" y="2823490"/>
            <a:ext cx="3098143" cy="2666513"/>
            <a:chOff x="7928254" y="972885"/>
            <a:chExt cx="2724950" cy="234531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5849EA6-2E38-A9C1-223C-12424793B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2402" y="1758520"/>
              <a:ext cx="2200802" cy="155967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8D287DD-E957-9A2E-3F27-E3747E900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910">
              <a:off x="7928254" y="972885"/>
              <a:ext cx="2203133" cy="156900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71548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ACE97C0-3BE2-978B-D354-090A770206F8}"/>
              </a:ext>
            </a:extLst>
          </p:cNvPr>
          <p:cNvSpPr txBox="1">
            <a:spLocks/>
          </p:cNvSpPr>
          <p:nvPr/>
        </p:nvSpPr>
        <p:spPr>
          <a:xfrm>
            <a:off x="396057" y="481522"/>
            <a:ext cx="3534853" cy="554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0401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>
                <a:latin typeface="+mn-lt"/>
                <a:cs typeface="Arial" panose="020B0604020202020204" pitchFamily="34" charset="0"/>
              </a:rPr>
              <a:t>Targeted approaches</a:t>
            </a:r>
            <a:endParaRPr lang="en-GB" sz="240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A8EE3-7A6E-D0E4-6CF3-E8B17B33EC9F}"/>
              </a:ext>
            </a:extLst>
          </p:cNvPr>
          <p:cNvSpPr txBox="1"/>
          <p:nvPr/>
        </p:nvSpPr>
        <p:spPr>
          <a:xfrm>
            <a:off x="261249" y="1300738"/>
            <a:ext cx="3804468" cy="3889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0D9FF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Primary schools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0D9FF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child: from toddler to teenager</a:t>
            </a: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child's feelings</a:t>
            </a: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child's mental health and wellbeing</a:t>
            </a: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the impact of the pandemic on your child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 with additional needs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Moving up to secondary school for children with additional needs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1">
                    <a:lumMod val="75000"/>
                    <a:lumOff val="25000"/>
                  </a:schemeClr>
                </a:solidFill>
              </a:rPr>
              <a:t>Understanding your child in a changing world</a:t>
            </a:r>
            <a:endParaRPr lang="en-GB" sz="1400" kern="10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D7593F-FD42-D728-77A3-7757AF049359}"/>
              </a:ext>
            </a:extLst>
          </p:cNvPr>
          <p:cNvSpPr txBox="1"/>
          <p:nvPr/>
        </p:nvSpPr>
        <p:spPr>
          <a:xfrm>
            <a:off x="4065717" y="1268055"/>
            <a:ext cx="3925630" cy="4321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b="1" kern="100">
                <a:effectLst/>
                <a:highlight>
                  <a:srgbClr val="F0D9FF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Secondary schools</a:t>
            </a:r>
            <a:endParaRPr lang="en-GB" sz="1600" kern="100">
              <a:effectLst/>
              <a:highlight>
                <a:srgbClr val="F0D9FF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cs typeface="Times New Roman" panose="02020603050405020304" pitchFamily="18" charset="0"/>
              </a:rPr>
              <a:t>Understanding your teenager's brain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cs typeface="Times New Roman" panose="02020603050405020304" pitchFamily="18" charset="0"/>
              </a:rPr>
              <a:t>Understanding the impact of the pandemic on your teenager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cs typeface="Times New Roman" panose="02020603050405020304" pitchFamily="18" charset="0"/>
              </a:rPr>
              <a:t>Understanding your brain (for teens only!)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cs typeface="Times New Roman" panose="02020603050405020304" pitchFamily="18" charset="0"/>
              </a:rPr>
              <a:t>Understanding your feelings (for teens only!)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cs typeface="Times New Roman" panose="02020603050405020304" pitchFamily="18" charset="0"/>
              </a:rPr>
              <a:t>Moving up to secondary school for children with additional needs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1">
                    <a:lumMod val="75000"/>
                    <a:lumOff val="25000"/>
                  </a:schemeClr>
                </a:solidFill>
              </a:rPr>
              <a:t>Understanding your child in a changing world</a:t>
            </a:r>
            <a:endParaRPr lang="en-GB" sz="1400" b="1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b="1" kern="100">
                <a:highlight>
                  <a:srgbClr val="F0D9FF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Neonatal / intensive care </a:t>
            </a:r>
            <a:endParaRPr lang="en-GB" sz="1600" kern="100">
              <a:highlight>
                <a:srgbClr val="F0D9FF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ea typeface="Aptos" panose="020B0004020202020204" pitchFamily="34" charset="0"/>
                <a:cs typeface="Times New Roman" panose="02020603050405020304" pitchFamily="18" charset="0"/>
              </a:rPr>
              <a:t>Understanding your preterm or sick baby in hospital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ea typeface="Aptos" panose="020B0004020202020204" pitchFamily="34" charset="0"/>
                <a:cs typeface="Times New Roman" panose="02020603050405020304" pitchFamily="18" charset="0"/>
              </a:rPr>
              <a:t>Understanding your preterm or sick baby now you are home 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Font typeface="Symbol" panose="05050102010706020507" pitchFamily="18" charset="2"/>
              <a:buChar char=""/>
            </a:pPr>
            <a:endParaRPr lang="en-GB" sz="1600" kern="1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AE171B-65DB-821B-6796-E01829077D88}"/>
              </a:ext>
            </a:extLst>
          </p:cNvPr>
          <p:cNvSpPr txBox="1"/>
          <p:nvPr/>
        </p:nvSpPr>
        <p:spPr>
          <a:xfrm>
            <a:off x="8126283" y="1255950"/>
            <a:ext cx="3804468" cy="438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0D9FF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SEND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effectLst/>
              <a:highlight>
                <a:srgbClr val="F0D9FF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 with additional needs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Moving up to secondary school for children with additional needs</a:t>
            </a: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child's feelings</a:t>
            </a: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your child's mental health and wellbeing</a:t>
            </a: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Understanding the impact of the pandemic on your child/teenager</a:t>
            </a:r>
          </a:p>
          <a:p>
            <a:pPr marL="342900" indent="-342900">
              <a:lnSpc>
                <a:spcPct val="107000"/>
              </a:lnSpc>
              <a:spcAft>
                <a:spcPts val="2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1">
                    <a:lumMod val="75000"/>
                    <a:lumOff val="25000"/>
                  </a:schemeClr>
                </a:solidFill>
              </a:rPr>
              <a:t>Understanding your deaf child for hearing parents</a:t>
            </a:r>
            <a:endParaRPr lang="en-GB" sz="1400" b="1" kern="10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0D9FF"/>
                </a:highlight>
                <a:ea typeface="Aptos" panose="020B0004020202020204" pitchFamily="34" charset="0"/>
                <a:cs typeface="Times New Roman" panose="02020603050405020304" pitchFamily="18" charset="0"/>
              </a:rPr>
              <a:t>LGBTQ+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highlight>
                <a:srgbClr val="F0D9FF"/>
              </a:highlight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Font typeface="Arial" panose="020B0604020202020204" pitchFamily="34" charset="0"/>
              <a:buChar char="•"/>
            </a:pPr>
            <a:r>
              <a:rPr lang="en-GB" sz="1400" kern="10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Understanding pregnancy, labour, birth and baby: for women couples.</a:t>
            </a:r>
            <a:endParaRPr lang="en-GB" sz="1400" b="1" kern="100">
              <a:solidFill>
                <a:schemeClr val="tx1">
                  <a:lumMod val="75000"/>
                  <a:lumOff val="25000"/>
                </a:schemeClr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200"/>
              </a:spcAft>
              <a:buFont typeface="Symbol" panose="05050102010706020507" pitchFamily="18" charset="2"/>
              <a:buChar char=""/>
            </a:pPr>
            <a:endParaRPr lang="en-GB" sz="1600" kern="1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76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71D47-BD14-8D40-4520-299B92F9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537230"/>
            <a:ext cx="7693324" cy="1626946"/>
          </a:xfrm>
        </p:spPr>
        <p:txBody>
          <a:bodyPr/>
          <a:lstStyle/>
          <a:p>
            <a:r>
              <a:rPr lang="en-GB" sz="2800"/>
              <a:t>Find </a:t>
            </a:r>
            <a:r>
              <a:rPr lang="en-GB" sz="2800" b="1"/>
              <a:t>Togetherness NHS</a:t>
            </a:r>
            <a:r>
              <a:rPr lang="en-GB" sz="2800"/>
              <a:t> on:</a:t>
            </a:r>
          </a:p>
        </p:txBody>
      </p:sp>
      <p:pic>
        <p:nvPicPr>
          <p:cNvPr id="5" name="Picture 4" descr="A group of cartoon characters&#10;&#10;AI-generated content may be incorrect.">
            <a:extLst>
              <a:ext uri="{FF2B5EF4-FFF2-40B4-BE49-F238E27FC236}">
                <a16:creationId xmlns:a16="http://schemas.microsoft.com/office/drawing/2014/main" id="{1BB9F885-6331-EA01-DC5B-13CA66564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346" y="545994"/>
            <a:ext cx="3527289" cy="16676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19C6C8-243C-EFF8-F1DA-4B7A4527F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011" y="456497"/>
            <a:ext cx="1743740" cy="5085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F99CE6-99E4-0671-90FE-8D4746EC8D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095" y="5034684"/>
            <a:ext cx="2106631" cy="10737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27A30E-B526-1BF4-D5DD-31B6F1369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011" y="2947871"/>
            <a:ext cx="3660203" cy="26602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BCB94A-84EC-70FA-2F98-E08A70CA17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57"/>
          <a:stretch>
            <a:fillRect/>
          </a:stretch>
        </p:blipFill>
        <p:spPr>
          <a:xfrm>
            <a:off x="705506" y="2947872"/>
            <a:ext cx="4050479" cy="2660282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D756A51E-CD11-0164-3A17-F43508D0E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158" y="1379817"/>
            <a:ext cx="5363138" cy="182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Working with influencers and micro influencers to support promotion and publicity.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200" b="1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Kate Lawler </a:t>
            </a:r>
            <a:r>
              <a:rPr lang="en-GB" sz="12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- Brand Ambassador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2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Instagram micro influencer - </a:t>
            </a:r>
            <a:r>
              <a:rPr lang="en-GB" sz="1200" b="1" kern="10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our_little_family_x</a:t>
            </a:r>
            <a:endParaRPr lang="en-GB" sz="1200" b="1" kern="10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Clr>
                <a:srgbClr val="F5127D"/>
              </a:buClr>
            </a:pP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latin typeface="Raleway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822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 shot of a video game&#10;&#10;AI-generated content may be incorrect.">
            <a:extLst>
              <a:ext uri="{FF2B5EF4-FFF2-40B4-BE49-F238E27FC236}">
                <a16:creationId xmlns:a16="http://schemas.microsoft.com/office/drawing/2014/main" id="{133FA246-EFCE-B32F-B2F2-4AC4EF102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36" y="96655"/>
            <a:ext cx="2939963" cy="5004310"/>
          </a:xfrm>
          <a:prstGeom prst="rect">
            <a:avLst/>
          </a:prstGeom>
        </p:spPr>
      </p:pic>
      <p:pic>
        <p:nvPicPr>
          <p:cNvPr id="26" name="Picture 25" descr="A poster for a parenting program&#10;&#10;AI-generated content may be incorrect.">
            <a:extLst>
              <a:ext uri="{FF2B5EF4-FFF2-40B4-BE49-F238E27FC236}">
                <a16:creationId xmlns:a16="http://schemas.microsoft.com/office/drawing/2014/main" id="{61B5A76A-E6A8-A1A3-1F03-78DD1D000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3258">
            <a:off x="7219634" y="406372"/>
            <a:ext cx="2156413" cy="30734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301EB97-F374-18B6-61B7-F553364D987E}"/>
              </a:ext>
            </a:extLst>
          </p:cNvPr>
          <p:cNvGrpSpPr/>
          <p:nvPr/>
        </p:nvGrpSpPr>
        <p:grpSpPr>
          <a:xfrm>
            <a:off x="9052586" y="1424458"/>
            <a:ext cx="2724950" cy="2345313"/>
            <a:chOff x="7928254" y="972885"/>
            <a:chExt cx="2724950" cy="234531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44FCA77-5E74-8D1C-80BA-A70676117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2402" y="1758520"/>
              <a:ext cx="2200802" cy="155967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91A6985-E7CB-EC87-9E7E-A9832C402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910">
              <a:off x="7928254" y="972885"/>
              <a:ext cx="2203133" cy="156900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966732-D02D-E81A-7767-0FCD646A9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480556"/>
            <a:ext cx="7693324" cy="611186"/>
          </a:xfrm>
        </p:spPr>
        <p:txBody>
          <a:bodyPr/>
          <a:lstStyle/>
          <a:p>
            <a:r>
              <a:rPr lang="en-GB" sz="2400">
                <a:latin typeface="+mn-lt"/>
                <a:cs typeface="Arial" panose="020B0604020202020204" pitchFamily="34" charset="0"/>
              </a:rPr>
              <a:t>Toolkit Available</a:t>
            </a:r>
            <a:endParaRPr lang="en-GB" sz="240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CA1684-8C2D-B74B-B429-34FCB01A07B2}"/>
              </a:ext>
            </a:extLst>
          </p:cNvPr>
          <p:cNvSpPr txBox="1"/>
          <p:nvPr/>
        </p:nvSpPr>
        <p:spPr>
          <a:xfrm>
            <a:off x="4800707" y="5328044"/>
            <a:ext cx="7116577" cy="31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b="1" kern="1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*Printed copies of some resources are available on request, subject to availability.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36F2629-1BE7-48EC-3BA3-DBC265B41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62" y="1446491"/>
            <a:ext cx="5363138" cy="40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F1485"/>
                </a:solidFill>
                <a:latin typeface="Lexend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  <a:buNone/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imes New Roman" panose="02020603050405020304" pitchFamily="18" charset="0"/>
                <a:cs typeface="Times New Roman"/>
              </a:rPr>
              <a:t>A toolkit is available on FYI which includes: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Downloadable, printable posters x2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Downloadable flyer - double sided (added soon)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Text content for newsletters, social media and internal communications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Images for use on social media etc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This PowerPoint slide pack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imes New Roman" panose="02020603050405020304" pitchFamily="18" charset="0"/>
              </a:rPr>
              <a:t>Digital screens</a:t>
            </a: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Clr>
                <a:srgbClr val="F5127D"/>
              </a:buClr>
            </a:pP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latin typeface="Raleway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25BE2D-EA45-7699-F743-DDBCE7E94448}"/>
              </a:ext>
            </a:extLst>
          </p:cNvPr>
          <p:cNvGrpSpPr/>
          <p:nvPr/>
        </p:nvGrpSpPr>
        <p:grpSpPr>
          <a:xfrm>
            <a:off x="6284285" y="1757388"/>
            <a:ext cx="4586672" cy="3087196"/>
            <a:chOff x="5116301" y="2795060"/>
            <a:chExt cx="3675552" cy="260045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B63A82A-C7D1-BBAD-EEED-267C6E0C2F64}"/>
                </a:ext>
              </a:extLst>
            </p:cNvPr>
            <p:cNvGrpSpPr/>
            <p:nvPr/>
          </p:nvGrpSpPr>
          <p:grpSpPr>
            <a:xfrm>
              <a:off x="5116301" y="2795060"/>
              <a:ext cx="3675552" cy="2600453"/>
              <a:chOff x="1171575" y="2014312"/>
              <a:chExt cx="3340423" cy="2363349"/>
            </a:xfrm>
          </p:grpSpPr>
          <p:sp>
            <p:nvSpPr>
              <p:cNvPr id="15" name="Freeform 2">
                <a:extLst>
                  <a:ext uri="{FF2B5EF4-FFF2-40B4-BE49-F238E27FC236}">
                    <a16:creationId xmlns:a16="http://schemas.microsoft.com/office/drawing/2014/main" id="{0AC57772-2F5F-8ECF-E7A4-ED1F3E4316B8}"/>
                  </a:ext>
                </a:extLst>
              </p:cNvPr>
              <p:cNvSpPr/>
              <p:nvPr/>
            </p:nvSpPr>
            <p:spPr>
              <a:xfrm>
                <a:off x="1171575" y="2014312"/>
                <a:ext cx="3340423" cy="2363349"/>
              </a:xfrm>
              <a:custGeom>
                <a:avLst/>
                <a:gdLst/>
                <a:ahLst/>
                <a:cxnLst/>
                <a:rect l="l" t="t" r="r" b="b"/>
                <a:pathLst>
                  <a:path w="5815972" h="4114800">
                    <a:moveTo>
                      <a:pt x="0" y="0"/>
                    </a:moveTo>
                    <a:lnTo>
                      <a:pt x="5815972" y="0"/>
                    </a:lnTo>
                    <a:lnTo>
                      <a:pt x="5815972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  <p:pic>
            <p:nvPicPr>
              <p:cNvPr id="16" name="Picture 15" descr="A logo with colorful circles and text&#10;&#10;Description automatically generated">
                <a:extLst>
                  <a:ext uri="{FF2B5EF4-FFF2-40B4-BE49-F238E27FC236}">
                    <a16:creationId xmlns:a16="http://schemas.microsoft.com/office/drawing/2014/main" id="{4FC8CF2D-A32E-0866-965D-2B15DC9283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7693" y="2248740"/>
                <a:ext cx="1226958" cy="1175024"/>
              </a:xfrm>
              <a:prstGeom prst="rect">
                <a:avLst/>
              </a:prstGeom>
            </p:spPr>
          </p:pic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D04791-5E82-9EA3-2DA7-E117748A82FD}"/>
                </a:ext>
              </a:extLst>
            </p:cNvPr>
            <p:cNvSpPr/>
            <p:nvPr/>
          </p:nvSpPr>
          <p:spPr>
            <a:xfrm>
              <a:off x="5699320" y="2905274"/>
              <a:ext cx="2509514" cy="1584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Picture 16" descr="A logo with colorful circles and text&#10;&#10;Description automatically generated">
            <a:extLst>
              <a:ext uri="{FF2B5EF4-FFF2-40B4-BE49-F238E27FC236}">
                <a16:creationId xmlns:a16="http://schemas.microsoft.com/office/drawing/2014/main" id="{95D7795E-B705-693B-9DA0-7F78CF3093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361"/>
          <a:stretch>
            <a:fillRect/>
          </a:stretch>
        </p:blipFill>
        <p:spPr>
          <a:xfrm>
            <a:off x="7682652" y="1986543"/>
            <a:ext cx="1798255" cy="126815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6E86CDE-E66A-FA94-F70B-A0605BC72FD7}"/>
              </a:ext>
            </a:extLst>
          </p:cNvPr>
          <p:cNvGrpSpPr/>
          <p:nvPr/>
        </p:nvGrpSpPr>
        <p:grpSpPr>
          <a:xfrm>
            <a:off x="7872919" y="3300985"/>
            <a:ext cx="1463830" cy="337299"/>
            <a:chOff x="7894184" y="3714276"/>
            <a:chExt cx="1463830" cy="33729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F4104E0-0F86-6508-97E7-7030CF9D920B}"/>
                </a:ext>
              </a:extLst>
            </p:cNvPr>
            <p:cNvSpPr/>
            <p:nvPr/>
          </p:nvSpPr>
          <p:spPr>
            <a:xfrm>
              <a:off x="7894184" y="3714276"/>
              <a:ext cx="1463830" cy="337299"/>
            </a:xfrm>
            <a:prstGeom prst="roundRect">
              <a:avLst>
                <a:gd name="adj" fmla="val 50000"/>
              </a:avLst>
            </a:prstGeom>
            <a:solidFill>
              <a:srgbClr val="C02A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hlinkClick r:id="rId9"/>
              <a:extLst>
                <a:ext uri="{FF2B5EF4-FFF2-40B4-BE49-F238E27FC236}">
                  <a16:creationId xmlns:a16="http://schemas.microsoft.com/office/drawing/2014/main" id="{C310D969-8F0E-6FF6-2BB7-19DD743C1F5E}"/>
                </a:ext>
              </a:extLst>
            </p:cNvPr>
            <p:cNvSpPr txBox="1"/>
            <p:nvPr/>
          </p:nvSpPr>
          <p:spPr>
            <a:xfrm>
              <a:off x="8110238" y="3741919"/>
              <a:ext cx="10317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Toolkit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331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0F5EC-5C79-6D9F-8AE2-4366E5F9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1275206"/>
            <a:ext cx="7693324" cy="640962"/>
          </a:xfrm>
        </p:spPr>
        <p:txBody>
          <a:bodyPr/>
          <a:lstStyle/>
          <a:p>
            <a:r>
              <a:rPr lang="en-GB" sz="3200" b="1">
                <a:solidFill>
                  <a:srgbClr val="F5127D"/>
                </a:solidFill>
              </a:rPr>
              <a:t>Any Questions?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0945128F-89F4-5260-B5F5-A2A5405EA2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3575" y="2416493"/>
            <a:ext cx="8405997" cy="1742964"/>
          </a:xfrm>
        </p:spPr>
        <p:txBody>
          <a:bodyPr>
            <a:normAutofit/>
          </a:bodyPr>
          <a:lstStyle/>
          <a:p>
            <a:pPr marL="0" indent="0">
              <a:buClr>
                <a:srgbClr val="F5127D"/>
              </a:buClr>
              <a:buNone/>
            </a:pPr>
            <a:r>
              <a:rPr lang="en-GB"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Please email:</a:t>
            </a:r>
          </a:p>
          <a:p>
            <a:pPr marL="0" indent="0">
              <a:buClr>
                <a:srgbClr val="F5127D"/>
              </a:buClr>
              <a:buNone/>
            </a:pPr>
            <a:endParaRPr lang="en-GB" sz="160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Eve Remington </a:t>
            </a: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GB" sz="1600" u="sng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eve.remington@bradfordcft.org.uk</a:t>
            </a: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F5127D"/>
              </a:buClr>
            </a:pPr>
            <a:r>
              <a:rPr lang="en-GB" sz="1600" b="1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Emma Richardson </a:t>
            </a:r>
            <a:r>
              <a:rPr lang="en-GB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n-GB" sz="1600" u="sng" kern="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Aptos" panose="020B0004020202020204" pitchFamily="34" charset="0"/>
                <a:cs typeface="Arial" panose="020B0604020202020204" pitchFamily="34" charset="0"/>
              </a:rPr>
              <a:t>emma.richardson@bradfordcft.org.uk</a:t>
            </a:r>
            <a:endParaRPr lang="en-GB" sz="1600" kern="10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E5E152-0FB9-F82E-5E43-BFEBFB26A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921" y="3653248"/>
            <a:ext cx="5544889" cy="282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77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7F7420E473B64D9308C9D77D490132" ma:contentTypeVersion="12" ma:contentTypeDescription="Create a new document." ma:contentTypeScope="" ma:versionID="eb0cc35ba754c85adb9507ec3401fbde">
  <xsd:schema xmlns:xsd="http://www.w3.org/2001/XMLSchema" xmlns:xs="http://www.w3.org/2001/XMLSchema" xmlns:p="http://schemas.microsoft.com/office/2006/metadata/properties" xmlns:ns3="e06c2429-63e1-4235-8977-38691724f8c0" targetNamespace="http://schemas.microsoft.com/office/2006/metadata/properties" ma:root="true" ma:fieldsID="50ccc04c460187f449c7e85cf5e502d6" ns3:_="">
    <xsd:import namespace="e06c2429-63e1-4235-8977-38691724f8c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c2429-63e1-4235-8977-38691724f8c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06c2429-63e1-4235-8977-38691724f8c0" xsi:nil="true"/>
  </documentManagement>
</p:properties>
</file>

<file path=customXml/itemProps1.xml><?xml version="1.0" encoding="utf-8"?>
<ds:datastoreItem xmlns:ds="http://schemas.openxmlformats.org/officeDocument/2006/customXml" ds:itemID="{D148AF3C-F0DD-4245-A576-A1DBFBC243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D3D03C-82CD-4039-A1C4-574DA8652045}">
  <ds:schemaRefs>
    <ds:schemaRef ds:uri="e06c2429-63e1-4235-8977-38691724f8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F4B36EE-1CA3-4C2D-8E54-8213AB391EDA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e06c2429-63e1-4235-8977-38691724f8c0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c7889ab0-d84e-4853-9cfe-4eeabd891ef4}" enabled="1" method="Privileged" siteId="{28b8dfd0-aa16-412c-9b26-b845b9acd1a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829</Words>
  <Application>Microsoft Office PowerPoint</Application>
  <PresentationFormat>Widescreen</PresentationFormat>
  <Paragraphs>142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Lexend</vt:lpstr>
      <vt:lpstr>Lexend Light</vt:lpstr>
      <vt:lpstr>Lexend Medium</vt:lpstr>
      <vt:lpstr>Raleway</vt:lpstr>
      <vt:lpstr>Symbol</vt:lpstr>
      <vt:lpstr>Times New Roman</vt:lpstr>
      <vt:lpstr>Office Theme</vt:lpstr>
      <vt:lpstr>PowerPoint Presentation</vt:lpstr>
      <vt:lpstr>Universally available for families, teens, and adults across Bradford, designed to complement and enhance without replacing existing support and programmes. </vt:lpstr>
      <vt:lpstr>A free, online library of evidence-based courses to help people in the Bradford District deal with…  </vt:lpstr>
      <vt:lpstr>Courses overview 19 courses themed for different age groups &amp; needs. </vt:lpstr>
      <vt:lpstr>Access online</vt:lpstr>
      <vt:lpstr>Language options - togetherness.co.uk/pathway-library/ </vt:lpstr>
      <vt:lpstr>Find Togetherness online    togetherness.co.uk</vt:lpstr>
      <vt:lpstr>Signing Up</vt:lpstr>
      <vt:lpstr>Using the Togetherness course library</vt:lpstr>
      <vt:lpstr>Promoting Togetherness to families</vt:lpstr>
      <vt:lpstr>PowerPoint Presentation</vt:lpstr>
      <vt:lpstr>Find Togetherness NHS on:</vt:lpstr>
      <vt:lpstr>Toolkit Available</vt:lpstr>
      <vt:lpstr>Any Questions?</vt:lpstr>
    </vt:vector>
  </TitlesOfParts>
  <Company>City of Bradford Metropolitan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Rana Wall</dc:creator>
  <cp:lastModifiedBy>Adam Saint</cp:lastModifiedBy>
  <cp:revision>2</cp:revision>
  <dcterms:created xsi:type="dcterms:W3CDTF">2025-11-12T10:55:37Z</dcterms:created>
  <dcterms:modified xsi:type="dcterms:W3CDTF">2026-10-07T10:13:10Z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Theme:12</vt:lpwstr>
  </property>
  <property fmtid="{D5CDD505-2E9C-101B-9397-08002B2CF9AE}" pid="3" name="ClassificationContentMarkingFooterText">
    <vt:lpwstr>PUBLIC</vt:lpwstr>
  </property>
  <property fmtid="{D5CDD505-2E9C-101B-9397-08002B2CF9AE}" pid="4" name="ClassificationContentMarkingHeaderText">
    <vt:lpwstr>PUBLIC</vt:lpwstr>
  </property>
  <property fmtid="{D5CDD505-2E9C-101B-9397-08002B2CF9AE}" pid="5" name="ClassificationContentMarkingFooterLocations">
    <vt:lpwstr>Office Theme:15</vt:lpwstr>
  </property>
  <property fmtid="{D5CDD505-2E9C-101B-9397-08002B2CF9AE}" pid="6" name="ContentTypeId">
    <vt:lpwstr>0x010100337F7420E473B64D9308C9D77D490132</vt:lpwstr>
  </property>
</Properties>
</file>